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88" r:id="rId2"/>
    <p:sldId id="316" r:id="rId3"/>
    <p:sldId id="354" r:id="rId4"/>
    <p:sldId id="358" r:id="rId5"/>
    <p:sldId id="357" r:id="rId6"/>
    <p:sldId id="392" r:id="rId7"/>
    <p:sldId id="355" r:id="rId8"/>
    <p:sldId id="356" r:id="rId9"/>
    <p:sldId id="359" r:id="rId10"/>
    <p:sldId id="398" r:id="rId11"/>
    <p:sldId id="360" r:id="rId12"/>
    <p:sldId id="361" r:id="rId13"/>
    <p:sldId id="397" r:id="rId14"/>
    <p:sldId id="399" r:id="rId15"/>
    <p:sldId id="400" r:id="rId16"/>
    <p:sldId id="401" r:id="rId17"/>
    <p:sldId id="402" r:id="rId18"/>
    <p:sldId id="363" r:id="rId19"/>
    <p:sldId id="364" r:id="rId20"/>
    <p:sldId id="403" r:id="rId21"/>
    <p:sldId id="367" r:id="rId22"/>
    <p:sldId id="368" r:id="rId23"/>
    <p:sldId id="318" r:id="rId24"/>
    <p:sldId id="258" r:id="rId25"/>
    <p:sldId id="259" r:id="rId26"/>
    <p:sldId id="260" r:id="rId27"/>
    <p:sldId id="261" r:id="rId28"/>
    <p:sldId id="262" r:id="rId29"/>
    <p:sldId id="263" r:id="rId30"/>
    <p:sldId id="281" r:id="rId31"/>
    <p:sldId id="337" r:id="rId32"/>
    <p:sldId id="265" r:id="rId33"/>
    <p:sldId id="285" r:id="rId34"/>
    <p:sldId id="270" r:id="rId35"/>
    <p:sldId id="273" r:id="rId36"/>
    <p:sldId id="271" r:id="rId37"/>
    <p:sldId id="269" r:id="rId38"/>
    <p:sldId id="272" r:id="rId39"/>
    <p:sldId id="268" r:id="rId40"/>
    <p:sldId id="274" r:id="rId41"/>
    <p:sldId id="275" r:id="rId42"/>
    <p:sldId id="276" r:id="rId43"/>
    <p:sldId id="394" r:id="rId44"/>
    <p:sldId id="395" r:id="rId45"/>
    <p:sldId id="264" r:id="rId46"/>
    <p:sldId id="404" r:id="rId47"/>
    <p:sldId id="286" r:id="rId48"/>
    <p:sldId id="289" r:id="rId49"/>
    <p:sldId id="290" r:id="rId50"/>
    <p:sldId id="291" r:id="rId51"/>
    <p:sldId id="292" r:id="rId52"/>
    <p:sldId id="293" r:id="rId53"/>
    <p:sldId id="294" r:id="rId54"/>
    <p:sldId id="296" r:id="rId55"/>
    <p:sldId id="297" r:id="rId56"/>
    <p:sldId id="298" r:id="rId57"/>
    <p:sldId id="299" r:id="rId58"/>
    <p:sldId id="300" r:id="rId59"/>
    <p:sldId id="301" r:id="rId60"/>
    <p:sldId id="302" r:id="rId61"/>
    <p:sldId id="352" r:id="rId62"/>
    <p:sldId id="303" r:id="rId63"/>
    <p:sldId id="304" r:id="rId64"/>
    <p:sldId id="305" r:id="rId65"/>
    <p:sldId id="306" r:id="rId66"/>
    <p:sldId id="307" r:id="rId67"/>
    <p:sldId id="308" r:id="rId68"/>
    <p:sldId id="353"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661" autoAdjust="0"/>
  </p:normalViewPr>
  <p:slideViewPr>
    <p:cSldViewPr>
      <p:cViewPr varScale="1">
        <p:scale>
          <a:sx n="79" d="100"/>
          <a:sy n="79" d="100"/>
        </p:scale>
        <p:origin x="1498" y="77"/>
      </p:cViewPr>
      <p:guideLst>
        <p:guide orient="horz" pos="2160"/>
        <p:guide pos="2880"/>
      </p:guideLst>
    </p:cSldViewPr>
  </p:slideViewPr>
  <p:outlineViewPr>
    <p:cViewPr>
      <p:scale>
        <a:sx n="33" d="100"/>
        <a:sy n="33" d="100"/>
      </p:scale>
      <p:origin x="54" y="792"/>
    </p:cViewPr>
  </p:outlineViewPr>
  <p:notesTextViewPr>
    <p:cViewPr>
      <p:scale>
        <a:sx n="1" d="1"/>
        <a:sy n="1" d="1"/>
      </p:scale>
      <p:origin x="0" y="0"/>
    </p:cViewPr>
  </p:notesTextViewPr>
  <p:sorterViewPr>
    <p:cViewPr>
      <p:scale>
        <a:sx n="100" d="100"/>
        <a:sy n="100" d="100"/>
      </p:scale>
      <p:origin x="0" y="-984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02A690-1D3B-4B6D-8656-293236CFB2EC}" type="datetimeFigureOut">
              <a:rPr lang="en-US" smtClean="0"/>
              <a:t>11/21/2016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E7548-218F-4FC5-8433-2062074C7706}" type="slidenum">
              <a:rPr lang="en-US" smtClean="0"/>
              <a:t>‹#›</a:t>
            </a:fld>
            <a:endParaRPr lang="en-US"/>
          </a:p>
        </p:txBody>
      </p:sp>
    </p:spTree>
    <p:extLst>
      <p:ext uri="{BB962C8B-B14F-4D97-AF65-F5344CB8AC3E}">
        <p14:creationId xmlns:p14="http://schemas.microsoft.com/office/powerpoint/2010/main" val="577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physiologyweb.com/lecture_notes/neuronal_action_potential/neuronal_action_potential_important_feature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ncbi.nlm.nih.gov/bookshelf/br.fcgi?book=mboc4&amp;part=A4754&amp;rendertype=def-item&amp;id=A5717"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www.ncbi.nlm.nih.gov/bookshelf/br.fcgi?book=mboc4&amp;part=A4754&amp;rendertype=def-item&amp;id=A5041" TargetMode="External"/><Relationship Id="rId4" Type="http://schemas.openxmlformats.org/officeDocument/2006/relationships/hyperlink" Target="http://www.ncbi.nlm.nih.gov/bookshelf/br.fcgi?book=mboc4&amp;part=A4754&amp;rendertype=def-item&amp;id=A5137"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see </a:t>
            </a:r>
            <a:r>
              <a:rPr lang="en-US" dirty="0" smtClean="0"/>
              <a:t>http://scienceblogs.com/pharyngula/wp-content/blogs.dir/470/files/2012/04/i-f7e41dc955c09a6160695de4df5dfa3a-brain_dev.jpg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57E7548-218F-4FC5-8433-2062074C7706}" type="slidenum">
              <a:rPr lang="en-US" smtClean="0"/>
              <a:t>1</a:t>
            </a:fld>
            <a:endParaRPr lang="en-US"/>
          </a:p>
        </p:txBody>
      </p:sp>
    </p:spTree>
    <p:extLst>
      <p:ext uri="{BB962C8B-B14F-4D97-AF65-F5344CB8AC3E}">
        <p14:creationId xmlns:p14="http://schemas.microsoft.com/office/powerpoint/2010/main" val="3007828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D79D210-708C-44E3-A2EF-FB3E5427E63F}" type="slidenum">
              <a:rPr lang="en-US" altLang="en-US"/>
              <a:pPr algn="r" eaLnBrk="1" hangingPunct="1">
                <a:spcBef>
                  <a:spcPct val="0"/>
                </a:spcBef>
              </a:pPr>
              <a:t>11</a:t>
            </a:fld>
            <a:endParaRPr lang="en-US" alt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Na ion channels are very sensitive to voltage and open rapidly and with a high probability over a small voltage range (maybe draw this). Therefore, when a small number of them are induced to open, it sets up a positive feedback that induces other Na channels to open, causing further depolarization and causing more channels to open.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type of K channels that establish the resting potential are not voltage sensitive and are called leak channels.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Another type of K channel is voltage sensitive opens with a delay when the neuron depolarizes. Therefore, this type of K channel is called a delayed rectifier.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After the rapid depolarization, the neuron repolarizes for two reasons. First, Na channels inactivate and no longer pass Na ions. Second, the flow of K ions through the delayed rectifier channels causes a rapid repolarization of the membrane potential that often bring the membrane potential more negative than the resting potential. This is called the after-hyperpolarization, because the cell is briefly more polarized than at rest.  </a:t>
            </a:r>
          </a:p>
        </p:txBody>
      </p:sp>
    </p:spTree>
    <p:extLst>
      <p:ext uri="{BB962C8B-B14F-4D97-AF65-F5344CB8AC3E}">
        <p14:creationId xmlns:p14="http://schemas.microsoft.com/office/powerpoint/2010/main" val="12057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43EEE7D4-F43D-4836-BB68-7B694E00720F}" type="slidenum">
              <a:rPr lang="en-US" altLang="en-US"/>
              <a:pPr algn="r" eaLnBrk="1" hangingPunct="1">
                <a:spcBef>
                  <a:spcPct val="0"/>
                </a:spcBef>
              </a:pPr>
              <a:t>12</a:t>
            </a:fld>
            <a:endParaRPr lang="en-US" alt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06.18.jpg</a:t>
            </a:r>
          </a:p>
        </p:txBody>
      </p:sp>
    </p:spTree>
    <p:extLst>
      <p:ext uri="{BB962C8B-B14F-4D97-AF65-F5344CB8AC3E}">
        <p14:creationId xmlns:p14="http://schemas.microsoft.com/office/powerpoint/2010/main" val="131430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http://sites.sinauer.com/neuroscience5e/animations03.01.html</a:t>
            </a:r>
          </a:p>
          <a:p>
            <a:r>
              <a:rPr lang="en-US" dirty="0" smtClean="0"/>
              <a:t>https://www.youtube.com/watch?v=8LDO0hWWc0Q</a:t>
            </a:r>
            <a:endParaRPr lang="en-US" dirty="0"/>
          </a:p>
        </p:txBody>
      </p:sp>
      <p:sp>
        <p:nvSpPr>
          <p:cNvPr id="4" name="Slide Number Placeholder 3"/>
          <p:cNvSpPr>
            <a:spLocks noGrp="1"/>
          </p:cNvSpPr>
          <p:nvPr>
            <p:ph type="sldNum" sz="quarter" idx="10"/>
          </p:nvPr>
        </p:nvSpPr>
        <p:spPr/>
        <p:txBody>
          <a:bodyPr/>
          <a:lstStyle/>
          <a:p>
            <a:fld id="{910176B3-491D-419B-B59D-7969EF8B4333}" type="slidenum">
              <a:rPr lang="en-US" smtClean="0"/>
              <a:t>14</a:t>
            </a:fld>
            <a:endParaRPr lang="en-US"/>
          </a:p>
        </p:txBody>
      </p:sp>
    </p:spTree>
    <p:extLst>
      <p:ext uri="{BB962C8B-B14F-4D97-AF65-F5344CB8AC3E}">
        <p14:creationId xmlns:p14="http://schemas.microsoft.com/office/powerpoint/2010/main" val="1435531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Figure 1. Pharmacological inhibition of Na</a:t>
            </a:r>
            <a:r>
              <a:rPr lang="en-US" sz="1200" b="1" i="0" kern="1200" baseline="300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and K</a:t>
            </a:r>
            <a:r>
              <a:rPr lang="en-US" sz="1200" b="1" i="0" kern="1200" baseline="300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channels.</a:t>
            </a:r>
          </a:p>
          <a:p>
            <a:r>
              <a:rPr lang="en-US" sz="1200" b="0" i="0" kern="1200" dirty="0" smtClean="0">
                <a:solidFill>
                  <a:schemeClr val="tx1"/>
                </a:solidFill>
                <a:effectLst/>
                <a:latin typeface="+mn-lt"/>
                <a:ea typeface="+mn-ea"/>
                <a:cs typeface="+mn-cs"/>
              </a:rPr>
              <a:t>The neuronal action potential is characterized by rapid depolarization of the neuronal plasma membrane, which is then followed by repolarization, and even hyperpolarization of the membrane before the membrane potential returns to the resting value. The activity of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K</a:t>
            </a:r>
            <a:r>
              <a:rPr lang="en-US" sz="1200" b="0" i="0" kern="1200" baseline="30000" dirty="0" err="1"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channels</a:t>
            </a:r>
            <a:r>
              <a:rPr lang="en-US" sz="1200" b="0" i="0" kern="1200" dirty="0" smtClean="0">
                <a:solidFill>
                  <a:schemeClr val="tx1"/>
                </a:solidFill>
                <a:effectLst/>
                <a:latin typeface="+mn-lt"/>
                <a:ea typeface="+mn-ea"/>
                <a:cs typeface="+mn-cs"/>
              </a:rPr>
              <a:t> is responsible for the characteristic </a:t>
            </a:r>
            <a:r>
              <a:rPr lang="en-US" sz="1200" b="0" i="0" u="none" strike="noStrike" kern="1200" dirty="0" smtClean="0">
                <a:solidFill>
                  <a:schemeClr val="tx1"/>
                </a:solidFill>
                <a:effectLst/>
                <a:latin typeface="+mn-lt"/>
                <a:ea typeface="+mn-ea"/>
                <a:cs typeface="+mn-cs"/>
                <a:hlinkClick r:id="rId3"/>
              </a:rPr>
              <a:t>features</a:t>
            </a:r>
            <a:r>
              <a:rPr lang="en-US" sz="1200" b="0" i="0" kern="1200" dirty="0" smtClean="0">
                <a:solidFill>
                  <a:schemeClr val="tx1"/>
                </a:solidFill>
                <a:effectLst/>
                <a:latin typeface="+mn-lt"/>
                <a:ea typeface="+mn-ea"/>
                <a:cs typeface="+mn-cs"/>
              </a:rPr>
              <a:t> of the neuronal action potential. (</a:t>
            </a:r>
            <a:r>
              <a:rPr lang="en-US" sz="1200" b="1"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Under voltage-clamp conditions, the currents passing through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and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can be recorded. Here, using voltage-clamp, the membrane potential was rapidly changed from its resting level (&amp;minus65 mV) to a value positive enough to ensure full opening (activation) of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and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(upper red trace). (</a:t>
            </a:r>
            <a:r>
              <a:rPr lang="en-US" sz="1200" b="1" i="1"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In response to the depolarizing voltage jump (red trace in panel </a:t>
            </a:r>
            <a:r>
              <a:rPr lang="en-US" sz="1200" b="0" i="1"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the current passing through the membrane was recorded. The initial transient downward deflection (inward current) of the current trace corresponds to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efflux through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The later delayed upward deflection (outward current) of the current trace corresponds to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efflux through voltage-gated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a:t>
            </a:r>
            <a:r>
              <a:rPr lang="en-US" sz="1200" b="1" i="1"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Tetrodotoxin</a:t>
            </a:r>
            <a:r>
              <a:rPr lang="en-US" sz="1200" b="0" i="0" kern="1200" dirty="0" smtClean="0">
                <a:solidFill>
                  <a:schemeClr val="tx1"/>
                </a:solidFill>
                <a:effectLst/>
                <a:latin typeface="+mn-lt"/>
                <a:ea typeface="+mn-ea"/>
                <a:cs typeface="+mn-cs"/>
              </a:rPr>
              <a:t> (TTX), a blocker of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abolishes the inward current. This suggests that the inward current is due to the entry of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through plasma membrane voltage-gated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Thus, the remaining current after TTX treatment is the delayed outward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current. (</a:t>
            </a:r>
            <a:r>
              <a:rPr lang="en-US" sz="1200" b="1"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Tetraethyl ammonium (TEA), a blocker of voltage-gated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abolishes the outward current. This suggests that the outward current is due to the efflux of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through plasma membrane voltage-gated K</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channels. Thus, the remaining current after TEA treatment is the transient inward Na</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current. </a:t>
            </a:r>
            <a:r>
              <a:rPr lang="en-US" sz="1200" b="1" i="0" kern="1200" dirty="0" smtClean="0">
                <a:solidFill>
                  <a:schemeClr val="tx1"/>
                </a:solidFill>
                <a:effectLst/>
                <a:latin typeface="+mn-lt"/>
                <a:ea typeface="+mn-ea"/>
                <a:cs typeface="+mn-cs"/>
              </a:rPr>
              <a:t>Note:</a:t>
            </a:r>
            <a:r>
              <a:rPr lang="en-US" sz="1200" b="0" i="0" kern="1200" dirty="0" smtClean="0">
                <a:solidFill>
                  <a:schemeClr val="tx1"/>
                </a:solidFill>
                <a:effectLst/>
                <a:latin typeface="+mn-lt"/>
                <a:ea typeface="+mn-ea"/>
                <a:cs typeface="+mn-cs"/>
              </a:rPr>
              <a:t> The traces shown are based on simulations with a classical Hodgkin-Huxley model of the squid giant axon. For simplicity, the capacitive and leak membrane currents were omitted.</a:t>
            </a:r>
          </a:p>
          <a:p>
            <a:endParaRPr lang="en-US" dirty="0"/>
          </a:p>
        </p:txBody>
      </p:sp>
      <p:sp>
        <p:nvSpPr>
          <p:cNvPr id="4" name="Slide Number Placeholder 3"/>
          <p:cNvSpPr>
            <a:spLocks noGrp="1"/>
          </p:cNvSpPr>
          <p:nvPr>
            <p:ph type="sldNum" sz="quarter" idx="10"/>
          </p:nvPr>
        </p:nvSpPr>
        <p:spPr/>
        <p:txBody>
          <a:bodyPr/>
          <a:lstStyle/>
          <a:p>
            <a:fld id="{F57E7548-218F-4FC5-8433-2062074C7706}" type="slidenum">
              <a:rPr lang="en-US" smtClean="0"/>
              <a:t>15</a:t>
            </a:fld>
            <a:endParaRPr lang="en-US"/>
          </a:p>
        </p:txBody>
      </p:sp>
    </p:spTree>
    <p:extLst>
      <p:ext uri="{BB962C8B-B14F-4D97-AF65-F5344CB8AC3E}">
        <p14:creationId xmlns:p14="http://schemas.microsoft.com/office/powerpoint/2010/main" val="3181102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A</a:t>
            </a:r>
            <a:endParaRPr lang="en-US" dirty="0"/>
          </a:p>
        </p:txBody>
      </p:sp>
      <p:sp>
        <p:nvSpPr>
          <p:cNvPr id="4" name="Slide Number Placeholder 3"/>
          <p:cNvSpPr>
            <a:spLocks noGrp="1"/>
          </p:cNvSpPr>
          <p:nvPr>
            <p:ph type="sldNum" sz="quarter" idx="10"/>
          </p:nvPr>
        </p:nvSpPr>
        <p:spPr/>
        <p:txBody>
          <a:bodyPr/>
          <a:lstStyle/>
          <a:p>
            <a:fld id="{F57E7548-218F-4FC5-8433-2062074C7706}" type="slidenum">
              <a:rPr lang="en-US" smtClean="0"/>
              <a:t>17</a:t>
            </a:fld>
            <a:endParaRPr lang="en-US"/>
          </a:p>
        </p:txBody>
      </p:sp>
    </p:spTree>
    <p:extLst>
      <p:ext uri="{BB962C8B-B14F-4D97-AF65-F5344CB8AC3E}">
        <p14:creationId xmlns:p14="http://schemas.microsoft.com/office/powerpoint/2010/main" val="336603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8408D229-82BC-4C3A-B197-D3E49D144283}" type="slidenum">
              <a:rPr lang="en-US" altLang="en-US"/>
              <a:pPr algn="r" eaLnBrk="1" hangingPunct="1">
                <a:spcBef>
                  <a:spcPct val="0"/>
                </a:spcBef>
              </a:pPr>
              <a:t>18</a:t>
            </a:fld>
            <a:endParaRPr lang="en-US" alt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The maximum rate at which neurons can generate action potentials is limited by the refractory period. After the Na channels have inactivated and the cell is still depolarized, no amount of current in the cell will generate another action potential. This is the absolute refractory period. Once the cell repolarizes and Na channels recover from inactivation, it still takes a large amount of current to generate an action potential, much larger than usual. This is the relative refractory period. </a:t>
            </a:r>
          </a:p>
          <a:p>
            <a:pPr eaLnBrk="1" hangingPunct="1"/>
            <a:r>
              <a:rPr lang="en-US" altLang="en-US" smtClean="0">
                <a:latin typeface="Arial" panose="020B0604020202020204" pitchFamily="34" charset="0"/>
              </a:rPr>
              <a:t> </a:t>
            </a:r>
          </a:p>
        </p:txBody>
      </p:sp>
    </p:spTree>
    <p:extLst>
      <p:ext uri="{BB962C8B-B14F-4D97-AF65-F5344CB8AC3E}">
        <p14:creationId xmlns:p14="http://schemas.microsoft.com/office/powerpoint/2010/main" val="3191260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D459004D-141B-4341-839F-BBFDAD1F9B28}" type="slidenum">
              <a:rPr lang="en-US" altLang="en-US"/>
              <a:pPr algn="r" eaLnBrk="1" hangingPunct="1">
                <a:spcBef>
                  <a:spcPct val="0"/>
                </a:spcBef>
              </a:pPr>
              <a:t>19</a:t>
            </a:fld>
            <a:endParaRPr lang="en-US"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Here is an example of real action potential firing patterns in a neuron in the visual responsive portion of the cerebral cortex. An electrode recorded the intracellular electrical signals while the animal viewed  a slowly moving grating of alternating light and dark bars.</a:t>
            </a: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https://www.youtube.com/watch?v=Qz40mdaDYTU</a:t>
            </a:r>
          </a:p>
        </p:txBody>
      </p:sp>
    </p:spTree>
    <p:extLst>
      <p:ext uri="{BB962C8B-B14F-4D97-AF65-F5344CB8AC3E}">
        <p14:creationId xmlns:p14="http://schemas.microsoft.com/office/powerpoint/2010/main" val="2223686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8850E4-5D95-45E9-88F8-2DEBC434C2FD}" type="slidenum">
              <a:rPr lang="en-US" altLang="en-US" smtClean="0"/>
              <a:pPr>
                <a:spcBef>
                  <a:spcPct val="0"/>
                </a:spcBef>
              </a:pPr>
              <a:t>21</a:t>
            </a:fld>
            <a:endParaRPr lang="en-US" alt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50097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420B8EE-B8E9-41A5-997D-A8A21DFF2B26}" type="slidenum">
              <a:rPr lang="en-US" altLang="en-US" smtClean="0"/>
              <a:pPr>
                <a:spcBef>
                  <a:spcPct val="0"/>
                </a:spcBef>
              </a:pPr>
              <a:t>22</a:t>
            </a:fld>
            <a:endParaRPr lang="en-US" alt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In the axon, there is a directionality in the axon potential propagation. Action potentials are initiated at the juncture between the cell body and axon, called the axon hillock, where there is a high concentration of Na channels. Then the action potential propagates away from the hillock because Na channels are located along the axon. Successive segments of the cell membrane in the axon are depolarized and continue to regenerate the action potential. The action potential does not flow back towards the cell because region that the action potential just passed through is in its refractory period.  </a:t>
            </a:r>
          </a:p>
        </p:txBody>
      </p:sp>
    </p:spTree>
    <p:extLst>
      <p:ext uri="{BB962C8B-B14F-4D97-AF65-F5344CB8AC3E}">
        <p14:creationId xmlns:p14="http://schemas.microsoft.com/office/powerpoint/2010/main" val="146195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spcBef>
                <a:spcPct val="30000"/>
              </a:spcBef>
              <a:defRPr sz="1200">
                <a:solidFill>
                  <a:schemeClr val="tx1"/>
                </a:solidFill>
                <a:latin typeface="Arial" charset="0"/>
              </a:defRPr>
            </a:lvl1pPr>
            <a:lvl2pPr marL="730171" indent="-280835" defTabSz="914274" eaLnBrk="0" hangingPunct="0">
              <a:spcBef>
                <a:spcPct val="30000"/>
              </a:spcBef>
              <a:defRPr sz="1200">
                <a:solidFill>
                  <a:schemeClr val="tx1"/>
                </a:solidFill>
                <a:latin typeface="Arial" charset="0"/>
              </a:defRPr>
            </a:lvl2pPr>
            <a:lvl3pPr marL="1123340" indent="-224668" defTabSz="914274" eaLnBrk="0" hangingPunct="0">
              <a:spcBef>
                <a:spcPct val="30000"/>
              </a:spcBef>
              <a:defRPr sz="1200">
                <a:solidFill>
                  <a:schemeClr val="tx1"/>
                </a:solidFill>
                <a:latin typeface="Arial" charset="0"/>
              </a:defRPr>
            </a:lvl3pPr>
            <a:lvl4pPr marL="1572677" indent="-224668" defTabSz="914274" eaLnBrk="0" hangingPunct="0">
              <a:spcBef>
                <a:spcPct val="30000"/>
              </a:spcBef>
              <a:defRPr sz="1200">
                <a:solidFill>
                  <a:schemeClr val="tx1"/>
                </a:solidFill>
                <a:latin typeface="Arial" charset="0"/>
              </a:defRPr>
            </a:lvl4pPr>
            <a:lvl5pPr marL="2022013" indent="-224668" defTabSz="914274" eaLnBrk="0" hangingPunct="0">
              <a:spcBef>
                <a:spcPct val="30000"/>
              </a:spcBef>
              <a:defRPr sz="1200">
                <a:solidFill>
                  <a:schemeClr val="tx1"/>
                </a:solidFill>
                <a:latin typeface="Arial" charset="0"/>
              </a:defRPr>
            </a:lvl5pPr>
            <a:lvl6pPr marL="2471349" indent="-224668" defTabSz="914274" eaLnBrk="0" fontAlgn="base" hangingPunct="0">
              <a:spcBef>
                <a:spcPct val="30000"/>
              </a:spcBef>
              <a:spcAft>
                <a:spcPct val="0"/>
              </a:spcAft>
              <a:defRPr sz="1200">
                <a:solidFill>
                  <a:schemeClr val="tx1"/>
                </a:solidFill>
                <a:latin typeface="Arial" charset="0"/>
              </a:defRPr>
            </a:lvl6pPr>
            <a:lvl7pPr marL="2920685" indent="-224668" defTabSz="914274" eaLnBrk="0" fontAlgn="base" hangingPunct="0">
              <a:spcBef>
                <a:spcPct val="30000"/>
              </a:spcBef>
              <a:spcAft>
                <a:spcPct val="0"/>
              </a:spcAft>
              <a:defRPr sz="1200">
                <a:solidFill>
                  <a:schemeClr val="tx1"/>
                </a:solidFill>
                <a:latin typeface="Arial" charset="0"/>
              </a:defRPr>
            </a:lvl7pPr>
            <a:lvl8pPr marL="3370021" indent="-224668" defTabSz="914274" eaLnBrk="0" fontAlgn="base" hangingPunct="0">
              <a:spcBef>
                <a:spcPct val="30000"/>
              </a:spcBef>
              <a:spcAft>
                <a:spcPct val="0"/>
              </a:spcAft>
              <a:defRPr sz="1200">
                <a:solidFill>
                  <a:schemeClr val="tx1"/>
                </a:solidFill>
                <a:latin typeface="Arial" charset="0"/>
              </a:defRPr>
            </a:lvl8pPr>
            <a:lvl9pPr marL="3819357" indent="-224668" defTabSz="914274"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367C1128-CB23-4A6E-A1E1-BC843D165517}" type="slidenum">
              <a:rPr lang="en-US" altLang="en-US" smtClean="0"/>
              <a:pPr eaLnBrk="1" hangingPunct="1">
                <a:spcBef>
                  <a:spcPct val="0"/>
                </a:spcBef>
              </a:pPr>
              <a:t>23</a:t>
            </a:fld>
            <a:endParaRPr lang="en-US" altLang="en-US"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Today we are going to talk about how a signal is generated in one neuron and propagated to another neuron. </a:t>
            </a:r>
          </a:p>
          <a:p>
            <a:pPr eaLnBrk="1" hangingPunct="1"/>
            <a:r>
              <a:rPr lang="en-US" altLang="en-US" smtClean="0"/>
              <a:t>Glia substantially outnumber neurons in many parts of the brain, and appear to be found in equal proportions in the cerebral cortex.</a:t>
            </a:r>
          </a:p>
          <a:p>
            <a:pPr eaLnBrk="1" hangingPunct="1"/>
            <a:endParaRPr lang="en-US" altLang="en-US" smtClean="0"/>
          </a:p>
          <a:p>
            <a:pPr eaLnBrk="1" hangingPunct="1"/>
            <a:r>
              <a:rPr lang="en-US" altLang="en-US" smtClean="0"/>
              <a:t>There are two types of cells in the nervous system: neurons and glia. Glia are responsible for maintaining homeostasis and supporting the neurons, for immune responses in the brain, and for generating myelin, which we’ll talk about later. </a:t>
            </a:r>
          </a:p>
          <a:p>
            <a:pPr eaLnBrk="1" hangingPunct="1"/>
            <a:endParaRPr lang="en-US" altLang="en-US" smtClean="0"/>
          </a:p>
          <a:p>
            <a:pPr eaLnBrk="1" hangingPunct="1"/>
            <a:r>
              <a:rPr lang="en-US" altLang="en-US" smtClean="0"/>
              <a:t>Rapid intercellular signaling that forms the basis of our thought and action takes place through the connections between neurons.</a:t>
            </a:r>
          </a:p>
          <a:p>
            <a:pPr eaLnBrk="1" hangingPunct="1"/>
            <a:endParaRPr lang="en-US" altLang="en-US" smtClean="0"/>
          </a:p>
          <a:p>
            <a:pPr eaLnBrk="1" hangingPunct="1"/>
            <a:r>
              <a:rPr lang="en-US" altLang="en-US" smtClean="0"/>
              <a:t>Dendrites are the signal receiving portion of the neuron. Other neurons mainly contact the dendrites and cause electrical changes in the neuron. These changes are integrated in the cell body and in the initial portion of the axon, called the initial segment or axon hillock.  </a:t>
            </a:r>
          </a:p>
          <a:p>
            <a:pPr eaLnBrk="1" hangingPunct="1"/>
            <a:r>
              <a:rPr lang="en-US" altLang="en-US" smtClean="0"/>
              <a:t>Axons are like the wire that transmits the electrical signal to the axon terminal. Neurotransmitter is released onto the next cell from the axon terminal. </a:t>
            </a:r>
          </a:p>
        </p:txBody>
      </p:sp>
    </p:spTree>
    <p:extLst>
      <p:ext uri="{BB962C8B-B14F-4D97-AF65-F5344CB8AC3E}">
        <p14:creationId xmlns:p14="http://schemas.microsoft.com/office/powerpoint/2010/main" val="115669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ECl = -78 mV in this example, Eca = +120 mV</a:t>
            </a: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E5FE56-4DC1-47A1-8C36-E35468DCBEFA}" type="slidenum">
              <a:rPr lang="en-US" altLang="en-US" smtClean="0"/>
              <a:pPr>
                <a:spcBef>
                  <a:spcPct val="0"/>
                </a:spcBef>
              </a:pPr>
              <a:t>3</a:t>
            </a:fld>
            <a:endParaRPr lang="en-US" altLang="en-US" smtClean="0"/>
          </a:p>
        </p:txBody>
      </p:sp>
    </p:spTree>
    <p:extLst>
      <p:ext uri="{BB962C8B-B14F-4D97-AF65-F5344CB8AC3E}">
        <p14:creationId xmlns:p14="http://schemas.microsoft.com/office/powerpoint/2010/main" val="222199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D3E72C38-8022-4F4A-B8E9-4BD28D9C9920}" type="slidenum">
              <a:rPr lang="en-US" altLang="en-US" smtClean="0"/>
              <a:pPr eaLnBrk="1" hangingPunct="1"/>
              <a:t>24</a:t>
            </a:fld>
            <a:endParaRPr lang="en-US" alt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4815" y="4343713"/>
            <a:ext cx="5028370"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charset="0"/>
              </a:rPr>
              <a:t>If the membrane depolarization passively spreads, the voltage change will diminish rapidly as one moves away from the site of depolarization. Charge is lost through the plasma membrane. It is like water flowing through a leaky hose. If there are holes in the hose, the amount of water that reaches a distant point will be greatly diminished. </a:t>
            </a:r>
          </a:p>
          <a:p>
            <a:pPr eaLnBrk="1" hangingPunct="1"/>
            <a:endParaRPr lang="en-US" altLang="en-US" dirty="0" smtClean="0">
              <a:latin typeface="Arial" charset="0"/>
            </a:endParaRPr>
          </a:p>
          <a:p>
            <a:pPr eaLnBrk="1" hangingPunct="1"/>
            <a:r>
              <a:rPr lang="en-US" altLang="en-US" dirty="0" smtClean="0">
                <a:latin typeface="Arial" charset="0"/>
              </a:rPr>
              <a:t>There are two ways to get around this loss of current that leads to the propagation of voltage changes. One is to have dense Na and K channels, but this is energetically very expensive. A more efficient way is to plug up the leaks in the axon hose. </a:t>
            </a:r>
          </a:p>
        </p:txBody>
      </p:sp>
    </p:spTree>
    <p:extLst>
      <p:ext uri="{BB962C8B-B14F-4D97-AF65-F5344CB8AC3E}">
        <p14:creationId xmlns:p14="http://schemas.microsoft.com/office/powerpoint/2010/main" val="152133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Use the projector</a:t>
            </a:r>
            <a:r>
              <a:rPr lang="en-US" altLang="zh-CN" baseline="0" dirty="0" smtClean="0"/>
              <a:t> here</a:t>
            </a:r>
            <a:endParaRPr lang="zh-CN" altLang="en-US" dirty="0"/>
          </a:p>
        </p:txBody>
      </p:sp>
      <p:sp>
        <p:nvSpPr>
          <p:cNvPr id="4" name="灯片编号占位符 3"/>
          <p:cNvSpPr>
            <a:spLocks noGrp="1"/>
          </p:cNvSpPr>
          <p:nvPr>
            <p:ph type="sldNum" sz="quarter" idx="10"/>
          </p:nvPr>
        </p:nvSpPr>
        <p:spPr/>
        <p:txBody>
          <a:bodyPr/>
          <a:lstStyle/>
          <a:p>
            <a:fld id="{F57E7548-218F-4FC5-8433-2062074C7706}" type="slidenum">
              <a:rPr lang="en-US" smtClean="0"/>
              <a:t>25</a:t>
            </a:fld>
            <a:endParaRPr lang="en-US"/>
          </a:p>
        </p:txBody>
      </p:sp>
    </p:spTree>
    <p:extLst>
      <p:ext uri="{BB962C8B-B14F-4D97-AF65-F5344CB8AC3E}">
        <p14:creationId xmlns:p14="http://schemas.microsoft.com/office/powerpoint/2010/main" val="97494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 B. </a:t>
            </a:r>
            <a:endParaRPr lang="en-US" dirty="0"/>
          </a:p>
        </p:txBody>
      </p:sp>
      <p:sp>
        <p:nvSpPr>
          <p:cNvPr id="4" name="Slide Number Placeholder 3"/>
          <p:cNvSpPr>
            <a:spLocks noGrp="1"/>
          </p:cNvSpPr>
          <p:nvPr>
            <p:ph type="sldNum" sz="quarter" idx="10"/>
          </p:nvPr>
        </p:nvSpPr>
        <p:spPr/>
        <p:txBody>
          <a:bodyPr/>
          <a:lstStyle/>
          <a:p>
            <a:pPr>
              <a:defRPr/>
            </a:pPr>
            <a:fld id="{89513B81-3FE7-4AA2-83E5-8C67AA4F2CBF}" type="slidenum">
              <a:rPr lang="en-US" smtClean="0"/>
              <a:pPr>
                <a:defRPr/>
              </a:pPr>
              <a:t>26</a:t>
            </a:fld>
            <a:endParaRPr lang="en-US"/>
          </a:p>
        </p:txBody>
      </p:sp>
    </p:spTree>
    <p:extLst>
      <p:ext uri="{BB962C8B-B14F-4D97-AF65-F5344CB8AC3E}">
        <p14:creationId xmlns:p14="http://schemas.microsoft.com/office/powerpoint/2010/main" val="1092210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00C90F58-411B-4098-AB7B-8A9D5D31660A}" type="slidenum">
              <a:rPr lang="en-US" altLang="en-US" smtClean="0"/>
              <a:pPr eaLnBrk="1" hangingPunct="1"/>
              <a:t>27</a:t>
            </a:fld>
            <a:endParaRPr lang="en-US" alt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This is achieved through myelination. Myelination greatly increases the resistance of the membrane such that charge is much more likely to flow within the cytoplasm rather than across the membrane. It also decreases the capacitance of the membrane so that the membrane time constant is much faster</a:t>
            </a:r>
          </a:p>
          <a:p>
            <a:pPr eaLnBrk="1" hangingPunct="1"/>
            <a:endParaRPr lang="en-US" altLang="en-US" smtClean="0">
              <a:latin typeface="Arial" charset="0"/>
            </a:endParaRPr>
          </a:p>
          <a:p>
            <a:pPr eaLnBrk="1" hangingPunct="1"/>
            <a:r>
              <a:rPr lang="en-US" altLang="en-US" smtClean="0">
                <a:latin typeface="Arial" charset="0"/>
              </a:rPr>
              <a:t>Glia produce a myelin sheath around the axons of all mammalian neurons that travel long distances. This also makes it possible to regenerate the action potential at much greater intervals, cutting down on the number of Na and K channels that need to be produced and maintained. Na and K channels are then concentrated at specific gaps in the myelin sheath know as the nodes of Ranvier.</a:t>
            </a:r>
          </a:p>
        </p:txBody>
      </p:sp>
    </p:spTree>
    <p:extLst>
      <p:ext uri="{BB962C8B-B14F-4D97-AF65-F5344CB8AC3E}">
        <p14:creationId xmlns:p14="http://schemas.microsoft.com/office/powerpoint/2010/main" val="2906328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148C1603-B301-4F29-B39E-9B8E86063D73}" type="slidenum">
              <a:rPr lang="en-US" altLang="en-US" smtClean="0"/>
              <a:pPr eaLnBrk="1" hangingPunct="1"/>
              <a:t>28</a:t>
            </a:fld>
            <a:endParaRPr lang="en-US" alt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err="1" smtClean="0">
                <a:latin typeface="Arial" charset="0"/>
              </a:rPr>
              <a:t>Saltatory</a:t>
            </a:r>
            <a:r>
              <a:rPr lang="en-US" altLang="en-US" dirty="0" smtClean="0">
                <a:latin typeface="Arial" charset="0"/>
              </a:rPr>
              <a:t> is from a Latin root </a:t>
            </a:r>
            <a:r>
              <a:rPr lang="en-US" altLang="en-US" dirty="0" err="1" smtClean="0">
                <a:latin typeface="Arial" charset="0"/>
              </a:rPr>
              <a:t>saltare</a:t>
            </a:r>
            <a:r>
              <a:rPr lang="en-US" altLang="en-US" dirty="0" smtClean="0">
                <a:latin typeface="Arial" charset="0"/>
              </a:rPr>
              <a:t> meaning to hop</a:t>
            </a:r>
          </a:p>
          <a:p>
            <a:pPr eaLnBrk="1" hangingPunct="1"/>
            <a:r>
              <a:rPr lang="en-US" altLang="en-US" dirty="0" smtClean="0">
                <a:latin typeface="Arial" charset="0"/>
              </a:rPr>
              <a:t>In an action potential, the action potential spreads rapidly from one node of Ranvier to the next, which is called </a:t>
            </a:r>
            <a:r>
              <a:rPr lang="en-US" altLang="en-US" dirty="0" err="1" smtClean="0">
                <a:latin typeface="Arial" charset="0"/>
              </a:rPr>
              <a:t>saltatory</a:t>
            </a:r>
            <a:r>
              <a:rPr lang="en-US" altLang="en-US" dirty="0" smtClean="0">
                <a:latin typeface="Arial" charset="0"/>
              </a:rPr>
              <a:t> conduction because the action potential seems to jump from one node to the next. </a:t>
            </a:r>
          </a:p>
          <a:p>
            <a:pPr eaLnBrk="1" hangingPunct="1"/>
            <a:endParaRPr lang="en-US" altLang="en-US" dirty="0" smtClean="0">
              <a:latin typeface="Arial" charset="0"/>
            </a:endParaRPr>
          </a:p>
          <a:p>
            <a:pPr eaLnBrk="1" hangingPunct="1"/>
            <a:r>
              <a:rPr lang="en-US" altLang="en-US" dirty="0" smtClean="0">
                <a:latin typeface="Arial" charset="0"/>
              </a:rPr>
              <a:t>Myelin is an essential component for proper brain function. For example, Multiple sclerosis is an autoimmune disease that causes demyelination of axons. This lead to visual defects (optic nerve), cognitive difficulties (CNS) in memory and problem-solving, and motor deficits in balance, coordination, and reflexes.</a:t>
            </a:r>
          </a:p>
        </p:txBody>
      </p:sp>
    </p:spTree>
    <p:extLst>
      <p:ext uri="{BB962C8B-B14F-4D97-AF65-F5344CB8AC3E}">
        <p14:creationId xmlns:p14="http://schemas.microsoft.com/office/powerpoint/2010/main" val="79291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9ED408C5-8156-41CE-B337-F7E484D55511}" type="slidenum">
              <a:rPr lang="en-US" altLang="en-US" smtClean="0"/>
              <a:pPr eaLnBrk="1" hangingPunct="1"/>
              <a:t>29</a:t>
            </a:fld>
            <a:endParaRPr lang="en-US" alt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charset="0"/>
              </a:rPr>
              <a:t>Now we’ve gotten our action potential all the way from the axon hillock to the axon terminal. Let’s look at a very simplified version of what happens at the axon terminal to cause the release of neurotransmitter. Left is an axon</a:t>
            </a:r>
            <a:r>
              <a:rPr lang="en-US" altLang="en-US" baseline="0" dirty="0" smtClean="0">
                <a:latin typeface="Arial" charset="0"/>
              </a:rPr>
              <a:t> traversing a spiny stellate neuron. Right is a calyx of held, a massive synapse in the medial nucleus of the trapezoid body where the axon terminal engulfs the soma. It is involved in sound localization. </a:t>
            </a:r>
            <a:endParaRPr lang="en-US" altLang="en-US" dirty="0" smtClean="0">
              <a:latin typeface="Arial" charset="0"/>
            </a:endParaRPr>
          </a:p>
          <a:p>
            <a:pPr eaLnBrk="1" hangingPunct="1"/>
            <a:endParaRPr lang="en-US" altLang="en-US" dirty="0" smtClean="0">
              <a:latin typeface="Arial" charset="0"/>
            </a:endParaRPr>
          </a:p>
        </p:txBody>
      </p:sp>
    </p:spTree>
    <p:extLst>
      <p:ext uri="{BB962C8B-B14F-4D97-AF65-F5344CB8AC3E}">
        <p14:creationId xmlns:p14="http://schemas.microsoft.com/office/powerpoint/2010/main" val="632550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01A048C8-EED5-4785-B9EA-3AC7E19D1046}" type="slidenum">
              <a:rPr lang="en-US" altLang="en-US" smtClean="0"/>
              <a:pPr eaLnBrk="1" hangingPunct="1"/>
              <a:t>31</a:t>
            </a:fld>
            <a:endParaRPr lang="en-US" alt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Neurons signal to one another mainly through chemical signals rather than electrical signals. Here is a diagram of the flow of information. The electrical signal in the first (presynaptic) cell is propagated to the axon terminal. This signal is converted to a chemical signal in the form of release of neurotransmitter onto the second (postsynaptic) cell. This causes ion channels in the second cell to open and once again produces an electrical signal.</a:t>
            </a:r>
          </a:p>
        </p:txBody>
      </p:sp>
    </p:spTree>
    <p:extLst>
      <p:ext uri="{BB962C8B-B14F-4D97-AF65-F5344CB8AC3E}">
        <p14:creationId xmlns:p14="http://schemas.microsoft.com/office/powerpoint/2010/main" val="281133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884852" y="8685862"/>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defTabSz="930275" eaLnBrk="0" hangingPunct="0">
              <a:defRPr>
                <a:solidFill>
                  <a:schemeClr val="tx1"/>
                </a:solidFill>
                <a:latin typeface="Arial" charset="0"/>
              </a:defRPr>
            </a:lvl1pPr>
            <a:lvl2pPr marL="742950" indent="-285750" defTabSz="930275" eaLnBrk="0" hangingPunct="0">
              <a:defRPr>
                <a:solidFill>
                  <a:schemeClr val="tx1"/>
                </a:solidFill>
                <a:latin typeface="Arial" charset="0"/>
              </a:defRPr>
            </a:lvl2pPr>
            <a:lvl3pPr marL="1143000" indent="-228600" defTabSz="930275" eaLnBrk="0" hangingPunct="0">
              <a:defRPr>
                <a:solidFill>
                  <a:schemeClr val="tx1"/>
                </a:solidFill>
                <a:latin typeface="Arial" charset="0"/>
              </a:defRPr>
            </a:lvl3pPr>
            <a:lvl4pPr marL="1600200" indent="-228600" defTabSz="930275" eaLnBrk="0" hangingPunct="0">
              <a:defRPr>
                <a:solidFill>
                  <a:schemeClr val="tx1"/>
                </a:solidFill>
                <a:latin typeface="Arial" charset="0"/>
              </a:defRPr>
            </a:lvl4pPr>
            <a:lvl5pPr marL="2057400" indent="-228600" defTabSz="930275" eaLnBrk="0" hangingPunct="0">
              <a:defRPr>
                <a:solidFill>
                  <a:schemeClr val="tx1"/>
                </a:solidFill>
                <a:latin typeface="Arial" charset="0"/>
              </a:defRPr>
            </a:lvl5pPr>
            <a:lvl6pPr marL="2514600" indent="-228600" defTabSz="930275" eaLnBrk="0" fontAlgn="base" hangingPunct="0">
              <a:spcBef>
                <a:spcPct val="0"/>
              </a:spcBef>
              <a:spcAft>
                <a:spcPct val="0"/>
              </a:spcAft>
              <a:defRPr>
                <a:solidFill>
                  <a:schemeClr val="tx1"/>
                </a:solidFill>
                <a:latin typeface="Arial" charset="0"/>
              </a:defRPr>
            </a:lvl6pPr>
            <a:lvl7pPr marL="2971800" indent="-228600" defTabSz="930275" eaLnBrk="0" fontAlgn="base" hangingPunct="0">
              <a:spcBef>
                <a:spcPct val="0"/>
              </a:spcBef>
              <a:spcAft>
                <a:spcPct val="0"/>
              </a:spcAft>
              <a:defRPr>
                <a:solidFill>
                  <a:schemeClr val="tx1"/>
                </a:solidFill>
                <a:latin typeface="Arial" charset="0"/>
              </a:defRPr>
            </a:lvl7pPr>
            <a:lvl8pPr marL="3429000" indent="-228600" defTabSz="930275" eaLnBrk="0" fontAlgn="base" hangingPunct="0">
              <a:spcBef>
                <a:spcPct val="0"/>
              </a:spcBef>
              <a:spcAft>
                <a:spcPct val="0"/>
              </a:spcAft>
              <a:defRPr>
                <a:solidFill>
                  <a:schemeClr val="tx1"/>
                </a:solidFill>
                <a:latin typeface="Arial" charset="0"/>
              </a:defRPr>
            </a:lvl8pPr>
            <a:lvl9pPr marL="3886200" indent="-228600" defTabSz="930275" eaLnBrk="0" fontAlgn="base" hangingPunct="0">
              <a:spcBef>
                <a:spcPct val="0"/>
              </a:spcBef>
              <a:spcAft>
                <a:spcPct val="0"/>
              </a:spcAft>
              <a:defRPr>
                <a:solidFill>
                  <a:schemeClr val="tx1"/>
                </a:solidFill>
                <a:latin typeface="Arial" charset="0"/>
              </a:defRPr>
            </a:lvl9pPr>
          </a:lstStyle>
          <a:p>
            <a:pPr algn="r" eaLnBrk="1" hangingPunct="1"/>
            <a:fld id="{0F631561-1A0C-40EC-9556-5A1DB5A6AA2E}" type="slidenum">
              <a:rPr lang="en-US" altLang="en-US" sz="1200"/>
              <a:pPr algn="r" eaLnBrk="1" hangingPunct="1"/>
              <a:t>32</a:t>
            </a:fld>
            <a:endParaRPr lang="en-US" altLang="en-US" sz="120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lstStyle/>
          <a:p>
            <a:r>
              <a:rPr lang="en-US" altLang="en-US" dirty="0" smtClean="0">
                <a:latin typeface="Arial" charset="0"/>
              </a:rPr>
              <a:t>The specialized contact point between two neurons is called a synapse. There is a small gap between the two cells called the synaptic cleft. On the top is a diagram of the information flow that I just described. The cell releasing transmitter is on the presynaptic side of the synapse and the recipient cell with neurotransmitter receptors is the postsynaptic cell. </a:t>
            </a:r>
          </a:p>
          <a:p>
            <a:endParaRPr lang="en-US" altLang="en-US" dirty="0" smtClean="0">
              <a:latin typeface="Arial" charset="0"/>
            </a:endParaRPr>
          </a:p>
          <a:p>
            <a:r>
              <a:rPr lang="en-US" altLang="en-US" dirty="0" smtClean="0">
                <a:latin typeface="Arial" charset="0"/>
              </a:rPr>
              <a:t>Below is an electron micrograph of a synapse, indicated by the blue arrow. Notice the cluster of synaptic vesicles near the synapse in the axon terminal. </a:t>
            </a:r>
          </a:p>
        </p:txBody>
      </p:sp>
    </p:spTree>
    <p:extLst>
      <p:ext uri="{BB962C8B-B14F-4D97-AF65-F5344CB8AC3E}">
        <p14:creationId xmlns:p14="http://schemas.microsoft.com/office/powerpoint/2010/main" val="354384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Rothman: vesicle targeting</a:t>
            </a:r>
          </a:p>
          <a:p>
            <a:r>
              <a:rPr lang="en-US" altLang="zh-CN" dirty="0" err="1" smtClean="0"/>
              <a:t>Schekman</a:t>
            </a:r>
            <a:r>
              <a:rPr lang="en-US" altLang="zh-CN" dirty="0" smtClean="0"/>
              <a:t>:</a:t>
            </a:r>
            <a:r>
              <a:rPr lang="en-US" altLang="zh-CN" baseline="0" dirty="0" smtClean="0"/>
              <a:t> vesicle assembly (PhD of THE Arthur Kornberg!)</a:t>
            </a:r>
          </a:p>
          <a:p>
            <a:r>
              <a:rPr lang="en-US" altLang="zh-CN" baseline="0" dirty="0" err="1" smtClean="0"/>
              <a:t>Sudhof</a:t>
            </a:r>
            <a:r>
              <a:rPr lang="en-US" altLang="zh-CN" baseline="0" dirty="0" smtClean="0"/>
              <a:t>: vesicle docking and release</a:t>
            </a:r>
            <a:endParaRPr lang="zh-CN" altLang="en-US" dirty="0"/>
          </a:p>
        </p:txBody>
      </p:sp>
      <p:sp>
        <p:nvSpPr>
          <p:cNvPr id="4" name="灯片编号占位符 3"/>
          <p:cNvSpPr>
            <a:spLocks noGrp="1"/>
          </p:cNvSpPr>
          <p:nvPr>
            <p:ph type="sldNum" sz="quarter" idx="10"/>
          </p:nvPr>
        </p:nvSpPr>
        <p:spPr/>
        <p:txBody>
          <a:bodyPr/>
          <a:lstStyle/>
          <a:p>
            <a:fld id="{F57E7548-218F-4FC5-8433-2062074C7706}" type="slidenum">
              <a:rPr lang="en-US" smtClean="0"/>
              <a:t>33</a:t>
            </a:fld>
            <a:endParaRPr lang="en-US"/>
          </a:p>
        </p:txBody>
      </p:sp>
    </p:spTree>
    <p:extLst>
      <p:ext uri="{BB962C8B-B14F-4D97-AF65-F5344CB8AC3E}">
        <p14:creationId xmlns:p14="http://schemas.microsoft.com/office/powerpoint/2010/main" val="3435094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49336">
              <a:spcBef>
                <a:spcPct val="0"/>
              </a:spcBef>
            </a:pPr>
            <a:endParaRPr lang="en-US" altLang="en-US" smtClean="0">
              <a:latin typeface="Arial" charset="0"/>
            </a:endParaRPr>
          </a:p>
        </p:txBody>
      </p:sp>
    </p:spTree>
    <p:extLst>
      <p:ext uri="{BB962C8B-B14F-4D97-AF65-F5344CB8AC3E}">
        <p14:creationId xmlns:p14="http://schemas.microsoft.com/office/powerpoint/2010/main" val="378727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51A7C3B-3962-4C69-AEE9-2FCB68EC4092}" type="slidenum">
              <a:rPr lang="en-US" altLang="en-US" smtClean="0"/>
              <a:pPr>
                <a:spcBef>
                  <a:spcPct val="0"/>
                </a:spcBef>
              </a:pPr>
              <a:t>4</a:t>
            </a:fld>
            <a:endParaRPr lang="en-US" alt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Approximate ratio gk/gNa = 6.35/1</a:t>
            </a:r>
          </a:p>
          <a:p>
            <a:pPr eaLnBrk="1" hangingPunct="1"/>
            <a:r>
              <a:rPr lang="en-US" altLang="en-US" smtClean="0">
                <a:latin typeface="Arial" panose="020B0604020202020204" pitchFamily="34" charset="0"/>
              </a:rPr>
              <a:t>06.12.jpg</a:t>
            </a:r>
          </a:p>
          <a:p>
            <a:pPr eaLnBrk="1" hangingPunct="1"/>
            <a:r>
              <a:rPr lang="en-US" altLang="en-US" smtClean="0">
                <a:latin typeface="Arial" panose="020B0604020202020204" pitchFamily="34" charset="0"/>
              </a:rPr>
              <a:t>Many cells, including neurons have established a difference in the amount of electrical charge distributed between the two sides of the plasma membrane. This creates a potential difference, or voltage, across the membrane.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In neurons, this is called the resting potential, because it is the potential when there is no stimulation of the neuron. </a:t>
            </a: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41317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49336">
              <a:spcBef>
                <a:spcPct val="0"/>
              </a:spcBef>
            </a:pPr>
            <a:endParaRPr lang="en-US" altLang="en-US" smtClean="0">
              <a:latin typeface="Arial" charset="0"/>
            </a:endParaRPr>
          </a:p>
        </p:txBody>
      </p:sp>
    </p:spTree>
    <p:extLst>
      <p:ext uri="{BB962C8B-B14F-4D97-AF65-F5344CB8AC3E}">
        <p14:creationId xmlns:p14="http://schemas.microsoft.com/office/powerpoint/2010/main" val="564779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D95A6AFD-DCF5-4A21-94A6-F00050979846}" type="slidenum">
              <a:rPr lang="en-US" altLang="en-US" smtClean="0"/>
              <a:pPr eaLnBrk="1" hangingPunct="1"/>
              <a:t>39</a:t>
            </a:fld>
            <a:endParaRPr lang="en-US" alt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Here are the steps of synaptic transmission.</a:t>
            </a:r>
          </a:p>
          <a:p>
            <a:pPr eaLnBrk="1" hangingPunct="1"/>
            <a:endParaRPr lang="en-US" altLang="en-US" smtClean="0">
              <a:latin typeface="Arial" charset="0"/>
            </a:endParaRPr>
          </a:p>
          <a:p>
            <a:pPr eaLnBrk="1" hangingPunct="1">
              <a:buFontTx/>
              <a:buChar char="•"/>
            </a:pPr>
            <a:r>
              <a:rPr lang="en-US" altLang="en-US" smtClean="0">
                <a:latin typeface="Arial" charset="0"/>
              </a:rPr>
              <a:t>First, the presynaptic axon terminal is depolarized by the action potential. </a:t>
            </a:r>
          </a:p>
          <a:p>
            <a:pPr eaLnBrk="1" hangingPunct="1">
              <a:buFontTx/>
              <a:buChar char="•"/>
            </a:pPr>
            <a:r>
              <a:rPr lang="en-US" altLang="en-US" smtClean="0">
                <a:latin typeface="Arial" charset="0"/>
              </a:rPr>
              <a:t>Second, there are calcium channels in the axon terminal that are opened by depolarization.</a:t>
            </a:r>
          </a:p>
          <a:p>
            <a:pPr eaLnBrk="1" hangingPunct="1">
              <a:buFontTx/>
              <a:buChar char="•"/>
            </a:pPr>
            <a:r>
              <a:rPr lang="en-US" altLang="en-US" smtClean="0">
                <a:latin typeface="Arial" charset="0"/>
              </a:rPr>
              <a:t>Third, calcium ions flow into the neuron through the open channels. A very strong concentration gradient is maintained in the cell (ECa is approximately +110 mV).</a:t>
            </a:r>
          </a:p>
          <a:p>
            <a:pPr eaLnBrk="1" hangingPunct="1">
              <a:buFontTx/>
              <a:buChar char="•"/>
            </a:pPr>
            <a:r>
              <a:rPr lang="en-US" altLang="en-US" smtClean="0">
                <a:latin typeface="Arial" charset="0"/>
              </a:rPr>
              <a:t>Through a very complex series of protein interactions triggered by calcium, synaptic vesicles fuse with the presynaptic membrane. Fusion of the vesicles causes release of neurotransmitters stored in the vesicle. </a:t>
            </a:r>
          </a:p>
          <a:p>
            <a:pPr eaLnBrk="1" hangingPunct="1">
              <a:buFontTx/>
              <a:buChar char="•"/>
            </a:pPr>
            <a:r>
              <a:rPr lang="en-US" altLang="en-US" smtClean="0">
                <a:latin typeface="Arial" charset="0"/>
              </a:rPr>
              <a:t>Neurotransmitter molecules are released into the synaptic cleft and bind with postsynaptic receptors. For the neuromuscular junction, the neurotransmitter is acetylcholine. </a:t>
            </a:r>
          </a:p>
          <a:p>
            <a:pPr eaLnBrk="1" hangingPunct="1">
              <a:buFontTx/>
              <a:buChar char="•"/>
            </a:pPr>
            <a:r>
              <a:rPr lang="en-US" altLang="en-US" smtClean="0">
                <a:latin typeface="Arial" charset="0"/>
              </a:rPr>
              <a:t>Binding of acetycholine causes Na channels to open in the muscle, producing a depolarization of the muscle and leading to muscle contraction. </a:t>
            </a:r>
          </a:p>
        </p:txBody>
      </p:sp>
    </p:spTree>
    <p:extLst>
      <p:ext uri="{BB962C8B-B14F-4D97-AF65-F5344CB8AC3E}">
        <p14:creationId xmlns:p14="http://schemas.microsoft.com/office/powerpoint/2010/main" val="119930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4852" y="8685862"/>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465138" eaLnBrk="0" hangingPunct="0">
              <a:defRPr>
                <a:solidFill>
                  <a:schemeClr val="tx1"/>
                </a:solidFill>
                <a:latin typeface="Arial" charset="0"/>
              </a:defRPr>
            </a:lvl1pPr>
            <a:lvl2pPr marL="38592125" indent="-38126988" defTabSz="465138"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algn="r" eaLnBrk="1" hangingPunct="1"/>
            <a:fld id="{69F1A095-16C8-4A4C-9422-E6FAF64ED5BB}" type="slidenum">
              <a:rPr lang="en-US" altLang="en-US" sz="1200">
                <a:latin typeface="Calibri" pitchFamily="34" charset="0"/>
                <a:ea typeface="ＭＳ Ｐゴシック" pitchFamily="-107" charset="-128"/>
              </a:rPr>
              <a:pPr algn="r" eaLnBrk="1" hangingPunct="1"/>
              <a:t>40</a:t>
            </a:fld>
            <a:endParaRPr lang="en-US" altLang="en-US" sz="1200">
              <a:latin typeface="Calibri" pitchFamily="34" charset="0"/>
              <a:ea typeface="ＭＳ Ｐゴシック" pitchFamily="-107" charset="-128"/>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49336">
              <a:spcBef>
                <a:spcPct val="0"/>
              </a:spcBef>
            </a:pPr>
            <a:r>
              <a:rPr lang="en-US" altLang="en-US" dirty="0" smtClean="0">
                <a:latin typeface="Arial" charset="0"/>
              </a:rPr>
              <a:t>Botulinum prevents release at NMJ to give flaccid paralysis (Disrupt docking)</a:t>
            </a:r>
          </a:p>
          <a:p>
            <a:pPr defTabSz="449336">
              <a:spcBef>
                <a:spcPct val="0"/>
              </a:spcBef>
            </a:pPr>
            <a:r>
              <a:rPr lang="en-US" altLang="en-US" dirty="0" smtClean="0">
                <a:latin typeface="Arial" charset="0"/>
              </a:rPr>
              <a:t>Tetanus prevents inhibitory control of neural output, spastic paralysis, </a:t>
            </a:r>
            <a:r>
              <a:rPr lang="en-US" altLang="en-US" dirty="0" err="1" smtClean="0">
                <a:latin typeface="Arial" charset="0"/>
              </a:rPr>
              <a:t>retrogradely</a:t>
            </a:r>
            <a:r>
              <a:rPr lang="en-US" altLang="en-US" dirty="0" smtClean="0">
                <a:latin typeface="Arial" charset="0"/>
              </a:rPr>
              <a:t> transported and </a:t>
            </a:r>
            <a:r>
              <a:rPr lang="en-US" altLang="en-US" dirty="0" err="1" smtClean="0">
                <a:latin typeface="Arial" charset="0"/>
              </a:rPr>
              <a:t>transcytosed</a:t>
            </a:r>
            <a:endParaRPr lang="en-US" altLang="en-US" dirty="0" smtClean="0">
              <a:latin typeface="Arial" charset="0"/>
            </a:endParaRPr>
          </a:p>
          <a:p>
            <a:pPr defTabSz="449336">
              <a:spcBef>
                <a:spcPct val="0"/>
              </a:spcBef>
            </a:pPr>
            <a:r>
              <a:rPr lang="en-US" altLang="en-US" dirty="0" smtClean="0">
                <a:latin typeface="Arial" charset="0"/>
              </a:rPr>
              <a:t>(Disrupt glutamate</a:t>
            </a:r>
            <a:r>
              <a:rPr lang="en-US" altLang="en-US" baseline="0" dirty="0" smtClean="0">
                <a:latin typeface="Arial" charset="0"/>
              </a:rPr>
              <a:t> packing, so no inhibitory output</a:t>
            </a:r>
            <a:r>
              <a:rPr lang="en-US" altLang="en-US" dirty="0" smtClean="0">
                <a:latin typeface="Arial" charset="0"/>
              </a:rPr>
              <a:t>)</a:t>
            </a:r>
          </a:p>
        </p:txBody>
      </p:sp>
    </p:spTree>
    <p:extLst>
      <p:ext uri="{BB962C8B-B14F-4D97-AF65-F5344CB8AC3E}">
        <p14:creationId xmlns:p14="http://schemas.microsoft.com/office/powerpoint/2010/main" val="1614584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3884852" y="8685862"/>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30275" eaLnBrk="0" hangingPunct="0">
              <a:defRPr>
                <a:solidFill>
                  <a:schemeClr val="tx1"/>
                </a:solidFill>
                <a:latin typeface="Arial" charset="0"/>
              </a:defRPr>
            </a:lvl1pPr>
            <a:lvl2pPr marL="742950" indent="-285750" defTabSz="930275" eaLnBrk="0" hangingPunct="0">
              <a:defRPr>
                <a:solidFill>
                  <a:schemeClr val="tx1"/>
                </a:solidFill>
                <a:latin typeface="Arial" charset="0"/>
              </a:defRPr>
            </a:lvl2pPr>
            <a:lvl3pPr marL="1143000" indent="-228600" defTabSz="930275" eaLnBrk="0" hangingPunct="0">
              <a:defRPr>
                <a:solidFill>
                  <a:schemeClr val="tx1"/>
                </a:solidFill>
                <a:latin typeface="Arial" charset="0"/>
              </a:defRPr>
            </a:lvl3pPr>
            <a:lvl4pPr marL="1600200" indent="-228600" defTabSz="930275" eaLnBrk="0" hangingPunct="0">
              <a:defRPr>
                <a:solidFill>
                  <a:schemeClr val="tx1"/>
                </a:solidFill>
                <a:latin typeface="Arial" charset="0"/>
              </a:defRPr>
            </a:lvl4pPr>
            <a:lvl5pPr marL="2057400" indent="-228600" defTabSz="930275" eaLnBrk="0" hangingPunct="0">
              <a:defRPr>
                <a:solidFill>
                  <a:schemeClr val="tx1"/>
                </a:solidFill>
                <a:latin typeface="Arial" charset="0"/>
              </a:defRPr>
            </a:lvl5pPr>
            <a:lvl6pPr marL="2514600" indent="-228600" defTabSz="930275" eaLnBrk="0" fontAlgn="base" hangingPunct="0">
              <a:spcBef>
                <a:spcPct val="0"/>
              </a:spcBef>
              <a:spcAft>
                <a:spcPct val="0"/>
              </a:spcAft>
              <a:defRPr>
                <a:solidFill>
                  <a:schemeClr val="tx1"/>
                </a:solidFill>
                <a:latin typeface="Arial" charset="0"/>
              </a:defRPr>
            </a:lvl6pPr>
            <a:lvl7pPr marL="2971800" indent="-228600" defTabSz="930275" eaLnBrk="0" fontAlgn="base" hangingPunct="0">
              <a:spcBef>
                <a:spcPct val="0"/>
              </a:spcBef>
              <a:spcAft>
                <a:spcPct val="0"/>
              </a:spcAft>
              <a:defRPr>
                <a:solidFill>
                  <a:schemeClr val="tx1"/>
                </a:solidFill>
                <a:latin typeface="Arial" charset="0"/>
              </a:defRPr>
            </a:lvl7pPr>
            <a:lvl8pPr marL="3429000" indent="-228600" defTabSz="930275" eaLnBrk="0" fontAlgn="base" hangingPunct="0">
              <a:spcBef>
                <a:spcPct val="0"/>
              </a:spcBef>
              <a:spcAft>
                <a:spcPct val="0"/>
              </a:spcAft>
              <a:defRPr>
                <a:solidFill>
                  <a:schemeClr val="tx1"/>
                </a:solidFill>
                <a:latin typeface="Arial" charset="0"/>
              </a:defRPr>
            </a:lvl8pPr>
            <a:lvl9pPr marL="3886200" indent="-228600" defTabSz="930275" eaLnBrk="0" fontAlgn="base" hangingPunct="0">
              <a:spcBef>
                <a:spcPct val="0"/>
              </a:spcBef>
              <a:spcAft>
                <a:spcPct val="0"/>
              </a:spcAft>
              <a:defRPr>
                <a:solidFill>
                  <a:schemeClr val="tx1"/>
                </a:solidFill>
                <a:latin typeface="Arial" charset="0"/>
              </a:defRPr>
            </a:lvl9pPr>
          </a:lstStyle>
          <a:p>
            <a:pPr algn="r" eaLnBrk="1" hangingPunct="1"/>
            <a:fld id="{60BEB4F7-D21D-4EC6-8B39-0A04E994355A}" type="slidenum">
              <a:rPr lang="en-US" altLang="en-US" sz="1200"/>
              <a:pPr algn="r" eaLnBrk="1" hangingPunct="1"/>
              <a:t>41</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815" y="4343713"/>
            <a:ext cx="5028370"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There are a variety of neurotransmitters released by neurons. Here is a partial list of the most important ones. As we just saw, acetylcholine is the neurotransmitter at the neuromuscular junction. </a:t>
            </a:r>
          </a:p>
          <a:p>
            <a:pPr eaLnBrk="1" hangingPunct="1"/>
            <a:endParaRPr lang="en-US" altLang="en-US" smtClean="0">
              <a:latin typeface="Arial" charset="0"/>
            </a:endParaRPr>
          </a:p>
          <a:p>
            <a:pPr eaLnBrk="1" hangingPunct="1"/>
            <a:r>
              <a:rPr lang="en-US" altLang="en-US" smtClean="0">
                <a:latin typeface="Arial" charset="0"/>
              </a:rPr>
              <a:t>For inter-neuronal signaling, the main neurotransmitters are glutamate, GABA, and glycine. Glutamate is excitatory and depolarizes the cell, whereas GABA and glycine are inhibitory and often hyperpolarize the cell.</a:t>
            </a:r>
          </a:p>
          <a:p>
            <a:pPr eaLnBrk="1" hangingPunct="1"/>
            <a:endParaRPr lang="en-US" altLang="en-US" smtClean="0">
              <a:latin typeface="Arial" charset="0"/>
            </a:endParaRPr>
          </a:p>
          <a:p>
            <a:pPr eaLnBrk="1" hangingPunct="1"/>
            <a:r>
              <a:rPr lang="en-US" altLang="en-US" smtClean="0">
                <a:latin typeface="Arial" charset="0"/>
              </a:rPr>
              <a:t>Other neurotransmitter modulate the actions of the main neurotransmitters or are most commonly released during specific behavioral states, such as sleep. These neurotransmitters are called neuromodulators and are extremely important. They are also the main type of receptors that are affected by recreational drugs. </a:t>
            </a:r>
          </a:p>
        </p:txBody>
      </p:sp>
    </p:spTree>
    <p:extLst>
      <p:ext uri="{BB962C8B-B14F-4D97-AF65-F5344CB8AC3E}">
        <p14:creationId xmlns:p14="http://schemas.microsoft.com/office/powerpoint/2010/main" val="531033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884852" y="8685862"/>
            <a:ext cx="2971593" cy="45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30275" eaLnBrk="0" hangingPunct="0">
              <a:defRPr>
                <a:solidFill>
                  <a:schemeClr val="tx1"/>
                </a:solidFill>
                <a:latin typeface="Arial" charset="0"/>
              </a:defRPr>
            </a:lvl1pPr>
            <a:lvl2pPr marL="742950" indent="-285750" defTabSz="930275" eaLnBrk="0" hangingPunct="0">
              <a:defRPr>
                <a:solidFill>
                  <a:schemeClr val="tx1"/>
                </a:solidFill>
                <a:latin typeface="Arial" charset="0"/>
              </a:defRPr>
            </a:lvl2pPr>
            <a:lvl3pPr marL="1143000" indent="-228600" defTabSz="930275" eaLnBrk="0" hangingPunct="0">
              <a:defRPr>
                <a:solidFill>
                  <a:schemeClr val="tx1"/>
                </a:solidFill>
                <a:latin typeface="Arial" charset="0"/>
              </a:defRPr>
            </a:lvl3pPr>
            <a:lvl4pPr marL="1600200" indent="-228600" defTabSz="930275" eaLnBrk="0" hangingPunct="0">
              <a:defRPr>
                <a:solidFill>
                  <a:schemeClr val="tx1"/>
                </a:solidFill>
                <a:latin typeface="Arial" charset="0"/>
              </a:defRPr>
            </a:lvl4pPr>
            <a:lvl5pPr marL="2057400" indent="-228600" defTabSz="930275" eaLnBrk="0" hangingPunct="0">
              <a:defRPr>
                <a:solidFill>
                  <a:schemeClr val="tx1"/>
                </a:solidFill>
                <a:latin typeface="Arial" charset="0"/>
              </a:defRPr>
            </a:lvl5pPr>
            <a:lvl6pPr marL="2514600" indent="-228600" defTabSz="930275" eaLnBrk="0" fontAlgn="base" hangingPunct="0">
              <a:spcBef>
                <a:spcPct val="0"/>
              </a:spcBef>
              <a:spcAft>
                <a:spcPct val="0"/>
              </a:spcAft>
              <a:defRPr>
                <a:solidFill>
                  <a:schemeClr val="tx1"/>
                </a:solidFill>
                <a:latin typeface="Arial" charset="0"/>
              </a:defRPr>
            </a:lvl6pPr>
            <a:lvl7pPr marL="2971800" indent="-228600" defTabSz="930275" eaLnBrk="0" fontAlgn="base" hangingPunct="0">
              <a:spcBef>
                <a:spcPct val="0"/>
              </a:spcBef>
              <a:spcAft>
                <a:spcPct val="0"/>
              </a:spcAft>
              <a:defRPr>
                <a:solidFill>
                  <a:schemeClr val="tx1"/>
                </a:solidFill>
                <a:latin typeface="Arial" charset="0"/>
              </a:defRPr>
            </a:lvl7pPr>
            <a:lvl8pPr marL="3429000" indent="-228600" defTabSz="930275" eaLnBrk="0" fontAlgn="base" hangingPunct="0">
              <a:spcBef>
                <a:spcPct val="0"/>
              </a:spcBef>
              <a:spcAft>
                <a:spcPct val="0"/>
              </a:spcAft>
              <a:defRPr>
                <a:solidFill>
                  <a:schemeClr val="tx1"/>
                </a:solidFill>
                <a:latin typeface="Arial" charset="0"/>
              </a:defRPr>
            </a:lvl8pPr>
            <a:lvl9pPr marL="3886200" indent="-228600" defTabSz="930275" eaLnBrk="0" fontAlgn="base" hangingPunct="0">
              <a:spcBef>
                <a:spcPct val="0"/>
              </a:spcBef>
              <a:spcAft>
                <a:spcPct val="0"/>
              </a:spcAft>
              <a:defRPr>
                <a:solidFill>
                  <a:schemeClr val="tx1"/>
                </a:solidFill>
                <a:latin typeface="Arial" charset="0"/>
              </a:defRPr>
            </a:lvl9pPr>
          </a:lstStyle>
          <a:p>
            <a:pPr algn="r" eaLnBrk="1" hangingPunct="1"/>
            <a:fld id="{114CCBB2-8592-489F-B149-A2A624F5A482}" type="slidenum">
              <a:rPr lang="en-US" altLang="en-US" sz="1200"/>
              <a:pPr algn="r" eaLnBrk="1" hangingPunct="1"/>
              <a:t>42</a:t>
            </a:fld>
            <a:endParaRPr lang="en-US" alt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815" y="4343713"/>
            <a:ext cx="5028370" cy="41138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Finally, we have reached across the synapse to the second cell. An excitatory neurotransmitter such as glutamate will produce a depolarization of the cell and make it more likely to fire an action potential. </a:t>
            </a:r>
          </a:p>
          <a:p>
            <a:pPr eaLnBrk="1" hangingPunct="1"/>
            <a:r>
              <a:rPr lang="en-US" altLang="en-US" smtClean="0">
                <a:latin typeface="Arial" charset="0"/>
              </a:rPr>
              <a:t>Conversely, an inhibitory neurotransmitter such as GABA will usually hyperpolarize the cell and decrease the probability that it will reach threshold</a:t>
            </a:r>
          </a:p>
        </p:txBody>
      </p:sp>
    </p:spTree>
    <p:extLst>
      <p:ext uri="{BB962C8B-B14F-4D97-AF65-F5344CB8AC3E}">
        <p14:creationId xmlns:p14="http://schemas.microsoft.com/office/powerpoint/2010/main" val="167286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a:spcBef>
                <a:spcPct val="30000"/>
              </a:spcBef>
              <a:defRPr sz="1200">
                <a:solidFill>
                  <a:schemeClr val="tx1"/>
                </a:solidFill>
                <a:latin typeface="Arial" panose="020B0604020202020204" pitchFamily="34" charset="0"/>
              </a:defRPr>
            </a:lvl1pPr>
            <a:lvl2pPr marL="755650" indent="-290513" defTabSz="930275">
              <a:spcBef>
                <a:spcPct val="30000"/>
              </a:spcBef>
              <a:defRPr sz="1200">
                <a:solidFill>
                  <a:schemeClr val="tx1"/>
                </a:solidFill>
                <a:latin typeface="Arial" panose="020B0604020202020204" pitchFamily="34" charset="0"/>
              </a:defRPr>
            </a:lvl2pPr>
            <a:lvl3pPr marL="1163638" indent="-233363" defTabSz="930275">
              <a:spcBef>
                <a:spcPct val="30000"/>
              </a:spcBef>
              <a:defRPr sz="1200">
                <a:solidFill>
                  <a:schemeClr val="tx1"/>
                </a:solidFill>
                <a:latin typeface="Arial" panose="020B0604020202020204" pitchFamily="34" charset="0"/>
              </a:defRPr>
            </a:lvl3pPr>
            <a:lvl4pPr marL="1628775" indent="-233363" defTabSz="930275">
              <a:spcBef>
                <a:spcPct val="30000"/>
              </a:spcBef>
              <a:defRPr sz="1200">
                <a:solidFill>
                  <a:schemeClr val="tx1"/>
                </a:solidFill>
                <a:latin typeface="Arial" panose="020B0604020202020204" pitchFamily="34" charset="0"/>
              </a:defRPr>
            </a:lvl4pPr>
            <a:lvl5pPr marL="2093913" indent="-233363" defTabSz="930275">
              <a:spcBef>
                <a:spcPct val="30000"/>
              </a:spcBef>
              <a:defRPr sz="1200">
                <a:solidFill>
                  <a:schemeClr val="tx1"/>
                </a:solidFill>
                <a:latin typeface="Arial" panose="020B0604020202020204" pitchFamily="34" charset="0"/>
              </a:defRPr>
            </a:lvl5pPr>
            <a:lvl6pPr marL="2551113" indent="-233363" defTabSz="930275" eaLnBrk="0" fontAlgn="base" hangingPunct="0">
              <a:spcBef>
                <a:spcPct val="30000"/>
              </a:spcBef>
              <a:spcAft>
                <a:spcPct val="0"/>
              </a:spcAft>
              <a:defRPr sz="1200">
                <a:solidFill>
                  <a:schemeClr val="tx1"/>
                </a:solidFill>
                <a:latin typeface="Arial" panose="020B0604020202020204" pitchFamily="34" charset="0"/>
              </a:defRPr>
            </a:lvl6pPr>
            <a:lvl7pPr marL="3008313" indent="-233363" defTabSz="930275" eaLnBrk="0" fontAlgn="base" hangingPunct="0">
              <a:spcBef>
                <a:spcPct val="30000"/>
              </a:spcBef>
              <a:spcAft>
                <a:spcPct val="0"/>
              </a:spcAft>
              <a:defRPr sz="1200">
                <a:solidFill>
                  <a:schemeClr val="tx1"/>
                </a:solidFill>
                <a:latin typeface="Arial" panose="020B0604020202020204" pitchFamily="34" charset="0"/>
              </a:defRPr>
            </a:lvl7pPr>
            <a:lvl8pPr marL="3465513" indent="-233363" defTabSz="930275" eaLnBrk="0" fontAlgn="base" hangingPunct="0">
              <a:spcBef>
                <a:spcPct val="30000"/>
              </a:spcBef>
              <a:spcAft>
                <a:spcPct val="0"/>
              </a:spcAft>
              <a:defRPr sz="1200">
                <a:solidFill>
                  <a:schemeClr val="tx1"/>
                </a:solidFill>
                <a:latin typeface="Arial" panose="020B0604020202020204" pitchFamily="34" charset="0"/>
              </a:defRPr>
            </a:lvl8pPr>
            <a:lvl9pPr marL="3922713" indent="-233363" defTabSz="930275"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384D151-75ED-491D-B81A-48E07370FDD9}" type="slidenum">
              <a:rPr lang="en-US" altLang="en-US"/>
              <a:pPr algn="r" eaLnBrk="1" hangingPunct="1">
                <a:spcBef>
                  <a:spcPct val="0"/>
                </a:spcBef>
              </a:pPr>
              <a:t>43</a:t>
            </a:fld>
            <a:endParaRPr lang="en-US" alt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Green=fluorescein (fitc), red=rhodamine tritc</a:t>
            </a:r>
          </a:p>
          <a:p>
            <a:r>
              <a:rPr lang="en-US" altLang="en-US" smtClean="0">
                <a:latin typeface="Arial" panose="020B0604020202020204" pitchFamily="34" charset="0"/>
              </a:rPr>
              <a:t>Both double labeled</a:t>
            </a:r>
          </a:p>
        </p:txBody>
      </p:sp>
    </p:spTree>
    <p:extLst>
      <p:ext uri="{BB962C8B-B14F-4D97-AF65-F5344CB8AC3E}">
        <p14:creationId xmlns:p14="http://schemas.microsoft.com/office/powerpoint/2010/main" val="2308378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Red neurons are spiny stellate neurons that receive inputs from the short-latency visual thalamus, called the lateral geniculate.</a:t>
            </a: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D7E1530-FB59-495B-AF20-98B4F71BAB2B}" type="slidenum">
              <a:rPr lang="en-US" altLang="en-US" smtClean="0"/>
              <a:pPr>
                <a:spcBef>
                  <a:spcPct val="0"/>
                </a:spcBef>
              </a:pPr>
              <a:t>44</a:t>
            </a:fld>
            <a:endParaRPr lang="en-US" altLang="en-US" smtClean="0"/>
          </a:p>
        </p:txBody>
      </p:sp>
    </p:spTree>
    <p:extLst>
      <p:ext uri="{BB962C8B-B14F-4D97-AF65-F5344CB8AC3E}">
        <p14:creationId xmlns:p14="http://schemas.microsoft.com/office/powerpoint/2010/main" val="4009428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274" eaLnBrk="0" hangingPunct="0">
              <a:defRPr>
                <a:solidFill>
                  <a:schemeClr val="tx1"/>
                </a:solidFill>
                <a:latin typeface="Arial" charset="0"/>
              </a:defRPr>
            </a:lvl1pPr>
            <a:lvl2pPr marL="730171" indent="-280835" defTabSz="914274" eaLnBrk="0" hangingPunct="0">
              <a:defRPr>
                <a:solidFill>
                  <a:schemeClr val="tx1"/>
                </a:solidFill>
                <a:latin typeface="Arial" charset="0"/>
              </a:defRPr>
            </a:lvl2pPr>
            <a:lvl3pPr marL="1123340" indent="-224668" defTabSz="914274" eaLnBrk="0" hangingPunct="0">
              <a:defRPr>
                <a:solidFill>
                  <a:schemeClr val="tx1"/>
                </a:solidFill>
                <a:latin typeface="Arial" charset="0"/>
              </a:defRPr>
            </a:lvl3pPr>
            <a:lvl4pPr marL="1572677" indent="-224668" defTabSz="914274" eaLnBrk="0" hangingPunct="0">
              <a:defRPr>
                <a:solidFill>
                  <a:schemeClr val="tx1"/>
                </a:solidFill>
                <a:latin typeface="Arial" charset="0"/>
              </a:defRPr>
            </a:lvl4pPr>
            <a:lvl5pPr marL="2022013" indent="-224668" defTabSz="914274" eaLnBrk="0" hangingPunct="0">
              <a:defRPr>
                <a:solidFill>
                  <a:schemeClr val="tx1"/>
                </a:solidFill>
                <a:latin typeface="Arial" charset="0"/>
              </a:defRPr>
            </a:lvl5pPr>
            <a:lvl6pPr marL="2471349" indent="-224668" defTabSz="914274" eaLnBrk="0" fontAlgn="base" hangingPunct="0">
              <a:spcBef>
                <a:spcPct val="0"/>
              </a:spcBef>
              <a:spcAft>
                <a:spcPct val="0"/>
              </a:spcAft>
              <a:defRPr>
                <a:solidFill>
                  <a:schemeClr val="tx1"/>
                </a:solidFill>
                <a:latin typeface="Arial" charset="0"/>
              </a:defRPr>
            </a:lvl6pPr>
            <a:lvl7pPr marL="2920685" indent="-224668" defTabSz="914274" eaLnBrk="0" fontAlgn="base" hangingPunct="0">
              <a:spcBef>
                <a:spcPct val="0"/>
              </a:spcBef>
              <a:spcAft>
                <a:spcPct val="0"/>
              </a:spcAft>
              <a:defRPr>
                <a:solidFill>
                  <a:schemeClr val="tx1"/>
                </a:solidFill>
                <a:latin typeface="Arial" charset="0"/>
              </a:defRPr>
            </a:lvl7pPr>
            <a:lvl8pPr marL="3370021" indent="-224668" defTabSz="914274" eaLnBrk="0" fontAlgn="base" hangingPunct="0">
              <a:spcBef>
                <a:spcPct val="0"/>
              </a:spcBef>
              <a:spcAft>
                <a:spcPct val="0"/>
              </a:spcAft>
              <a:defRPr>
                <a:solidFill>
                  <a:schemeClr val="tx1"/>
                </a:solidFill>
                <a:latin typeface="Arial" charset="0"/>
              </a:defRPr>
            </a:lvl8pPr>
            <a:lvl9pPr marL="3819357" indent="-224668" defTabSz="914274" eaLnBrk="0" fontAlgn="base" hangingPunct="0">
              <a:spcBef>
                <a:spcPct val="0"/>
              </a:spcBef>
              <a:spcAft>
                <a:spcPct val="0"/>
              </a:spcAft>
              <a:defRPr>
                <a:solidFill>
                  <a:schemeClr val="tx1"/>
                </a:solidFill>
                <a:latin typeface="Arial" charset="0"/>
              </a:defRPr>
            </a:lvl9pPr>
          </a:lstStyle>
          <a:p>
            <a:pPr eaLnBrk="1" hangingPunct="1"/>
            <a:fld id="{7271CA83-C738-4A34-8835-1C0E3F8AD880}" type="slidenum">
              <a:rPr lang="en-US" altLang="en-US" smtClean="0"/>
              <a:pPr eaLnBrk="1" hangingPunct="1"/>
              <a:t>45</a:t>
            </a:fld>
            <a:endParaRPr lang="en-US" alt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rPr>
              <a:t>Neurons signal to one another mainly through chemical signals rather than electrical signals. Here is a diagram of the flow of information. The electrical signal in the first (presynaptic) cell is propagated to the axon terminal. This signal is converted to a chemical signal in the form of release of neurotransmitter onto the second (postsynaptic) cell. This causes ion channels in the second cell to open and once again produces an electrical signal.</a:t>
            </a:r>
          </a:p>
        </p:txBody>
      </p:sp>
    </p:spTree>
    <p:extLst>
      <p:ext uri="{BB962C8B-B14F-4D97-AF65-F5344CB8AC3E}">
        <p14:creationId xmlns:p14="http://schemas.microsoft.com/office/powerpoint/2010/main" val="525286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5036BCA-B7AD-4ED8-81C8-54E66136EFF2}" type="slidenum">
              <a:rPr lang="en-US" altLang="en-US">
                <a:latin typeface="Calibri" pitchFamily="34" charset="0"/>
              </a:rPr>
              <a:pPr/>
              <a:t>48</a:t>
            </a:fld>
            <a:endParaRPr lang="en-US" altLang="en-US">
              <a:latin typeface="Calibri" pitchFamily="34" charset="0"/>
            </a:endParaRPr>
          </a:p>
        </p:txBody>
      </p:sp>
      <p:sp>
        <p:nvSpPr>
          <p:cNvPr id="409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algn="r" eaLnBrk="1" hangingPunct="1"/>
            <a:fld id="{2453F3B4-D1BC-4E89-8A23-DC73FA707EA5}" type="slidenum">
              <a:rPr lang="en-US" altLang="en-US" sz="1200">
                <a:latin typeface="Calibri" pitchFamily="34" charset="0"/>
              </a:rPr>
              <a:pPr algn="r" eaLnBrk="1" hangingPunct="1"/>
              <a:t>48</a:t>
            </a:fld>
            <a:endParaRPr lang="en-US" altLang="en-US" sz="1200">
              <a:latin typeface="Calibri" pitchFamily="34" charset="0"/>
            </a:endParaRPr>
          </a:p>
        </p:txBody>
      </p:sp>
      <p:sp>
        <p:nvSpPr>
          <p:cNvPr id="410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912813">
              <a:defRPr>
                <a:solidFill>
                  <a:schemeClr val="tx1"/>
                </a:solidFill>
                <a:latin typeface="Arial" charset="0"/>
              </a:defRPr>
            </a:lvl1pPr>
            <a:lvl2pPr marL="742950" indent="-285750" defTabSz="912813">
              <a:defRPr>
                <a:solidFill>
                  <a:schemeClr val="tx1"/>
                </a:solidFill>
                <a:latin typeface="Arial" charset="0"/>
              </a:defRPr>
            </a:lvl2pPr>
            <a:lvl3pPr marL="1143000" indent="-228600" defTabSz="912813">
              <a:defRPr>
                <a:solidFill>
                  <a:schemeClr val="tx1"/>
                </a:solidFill>
                <a:latin typeface="Arial" charset="0"/>
              </a:defRPr>
            </a:lvl3pPr>
            <a:lvl4pPr marL="1600200" indent="-228600" defTabSz="912813">
              <a:defRPr>
                <a:solidFill>
                  <a:schemeClr val="tx1"/>
                </a:solidFill>
                <a:latin typeface="Arial" charset="0"/>
              </a:defRPr>
            </a:lvl4pPr>
            <a:lvl5pPr marL="2057400" indent="-228600" defTabSz="912813">
              <a:defRPr>
                <a:solidFill>
                  <a:schemeClr val="tx1"/>
                </a:solidFill>
                <a:latin typeface="Arial" charset="0"/>
              </a:defRPr>
            </a:lvl5pPr>
            <a:lvl6pPr marL="2514600" indent="-228600" defTabSz="912813" eaLnBrk="0" fontAlgn="base" hangingPunct="0">
              <a:spcBef>
                <a:spcPct val="0"/>
              </a:spcBef>
              <a:spcAft>
                <a:spcPct val="0"/>
              </a:spcAft>
              <a:defRPr>
                <a:solidFill>
                  <a:schemeClr val="tx1"/>
                </a:solidFill>
                <a:latin typeface="Arial" charset="0"/>
              </a:defRPr>
            </a:lvl6pPr>
            <a:lvl7pPr marL="2971800" indent="-228600" defTabSz="912813" eaLnBrk="0" fontAlgn="base" hangingPunct="0">
              <a:spcBef>
                <a:spcPct val="0"/>
              </a:spcBef>
              <a:spcAft>
                <a:spcPct val="0"/>
              </a:spcAft>
              <a:defRPr>
                <a:solidFill>
                  <a:schemeClr val="tx1"/>
                </a:solidFill>
                <a:latin typeface="Arial" charset="0"/>
              </a:defRPr>
            </a:lvl7pPr>
            <a:lvl8pPr marL="3429000" indent="-228600" defTabSz="912813" eaLnBrk="0" fontAlgn="base" hangingPunct="0">
              <a:spcBef>
                <a:spcPct val="0"/>
              </a:spcBef>
              <a:spcAft>
                <a:spcPct val="0"/>
              </a:spcAft>
              <a:defRPr>
                <a:solidFill>
                  <a:schemeClr val="tx1"/>
                </a:solidFill>
                <a:latin typeface="Arial" charset="0"/>
              </a:defRPr>
            </a:lvl8pPr>
            <a:lvl9pPr marL="3886200" indent="-228600" defTabSz="912813" eaLnBrk="0" fontAlgn="base" hangingPunct="0">
              <a:spcBef>
                <a:spcPct val="0"/>
              </a:spcBef>
              <a:spcAft>
                <a:spcPct val="0"/>
              </a:spcAft>
              <a:defRPr>
                <a:solidFill>
                  <a:schemeClr val="tx1"/>
                </a:solidFill>
                <a:latin typeface="Arial" charset="0"/>
              </a:defRPr>
            </a:lvl9pPr>
          </a:lstStyle>
          <a:p>
            <a:pPr algn="r" eaLnBrk="1" hangingPunct="1"/>
            <a:fld id="{8BA6E260-8813-41C5-BDAA-1FC6E47DECDF}" type="slidenum">
              <a:rPr lang="en-US" altLang="en-US" sz="1200">
                <a:latin typeface="Calibri" pitchFamily="34" charset="0"/>
              </a:rPr>
              <a:pPr algn="r" eaLnBrk="1" hangingPunct="1"/>
              <a:t>48</a:t>
            </a:fld>
            <a:endParaRPr lang="en-US" altLang="en-US" sz="1200">
              <a:latin typeface="Calibri" pitchFamily="34" charset="0"/>
            </a:endParaRPr>
          </a:p>
        </p:txBody>
      </p:sp>
      <p:sp>
        <p:nvSpPr>
          <p:cNvPr id="410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altLang="en-US" smtClean="0"/>
              <a:t>One type of receptor transmits signal from its cytoplasmic domain to a nearby enzyme that generates a second messenger</a:t>
            </a:r>
          </a:p>
          <a:p>
            <a:pPr eaLnBrk="1" hangingPunct="1">
              <a:lnSpc>
                <a:spcPct val="90000"/>
              </a:lnSpc>
              <a:spcBef>
                <a:spcPct val="0"/>
              </a:spcBef>
            </a:pPr>
            <a:r>
              <a:rPr lang="en-US" altLang="en-US" smtClean="0"/>
              <a:t>		1.  Since it brings about (effects) the cellular response by generating a second messenger, the enzyme responsible is called an </a:t>
            </a:r>
            <a:r>
              <a:rPr lang="en-US" altLang="en-US" b="1" smtClean="0"/>
              <a:t>effector</a:t>
            </a:r>
            <a:endParaRPr lang="en-US" altLang="en-US" smtClean="0"/>
          </a:p>
          <a:p>
            <a:pPr eaLnBrk="1" hangingPunct="1">
              <a:lnSpc>
                <a:spcPct val="90000"/>
              </a:lnSpc>
              <a:spcBef>
                <a:spcPct val="0"/>
              </a:spcBef>
            </a:pPr>
            <a:r>
              <a:rPr lang="en-US" altLang="en-US" smtClean="0"/>
              <a:t>		2.  Second messengers are small substances that typically activate (or inactivate) specific proteins</a:t>
            </a:r>
          </a:p>
          <a:p>
            <a:pPr eaLnBrk="1" hangingPunct="1">
              <a:lnSpc>
                <a:spcPct val="90000"/>
              </a:lnSpc>
              <a:spcBef>
                <a:spcPct val="0"/>
              </a:spcBef>
            </a:pPr>
            <a:r>
              <a:rPr lang="en-US" altLang="en-US" smtClean="0"/>
              <a:t>		3.  Depending on its chemical structure, a second messenger may diffuse through the cytosol or remain embedded in the membrane lipid bilayer</a:t>
            </a:r>
          </a:p>
          <a:p>
            <a:pPr eaLnBrk="1" hangingPunct="1">
              <a:lnSpc>
                <a:spcPct val="90000"/>
              </a:lnSpc>
              <a:spcBef>
                <a:spcPct val="0"/>
              </a:spcBef>
            </a:pPr>
            <a:r>
              <a:rPr lang="en-US" altLang="en-US" smtClean="0"/>
              <a:t>	A.  Each signaling pathway consists of a series of distinct proteins that operate in sequence</a:t>
            </a:r>
          </a:p>
          <a:p>
            <a:pPr eaLnBrk="1" hangingPunct="1">
              <a:lnSpc>
                <a:spcPct val="90000"/>
              </a:lnSpc>
              <a:spcBef>
                <a:spcPct val="0"/>
              </a:spcBef>
            </a:pPr>
            <a:r>
              <a:rPr lang="en-US" altLang="en-US" smtClean="0"/>
              <a:t>	B.  Each protein in the pathway typically acts by altering the conformation of the subsequent (downstream) protein in the series, an event that activates or inhibits the protein</a:t>
            </a:r>
          </a:p>
          <a:p>
            <a:pPr eaLnBrk="1" hangingPunct="1">
              <a:lnSpc>
                <a:spcPct val="90000"/>
              </a:lnSpc>
              <a:spcBef>
                <a:spcPct val="0"/>
              </a:spcBef>
            </a:pPr>
            <a:endParaRPr lang="en-US" altLang="en-US" smtClean="0"/>
          </a:p>
          <a:p>
            <a:pPr eaLnBrk="1" hangingPunct="1">
              <a:lnSpc>
                <a:spcPct val="90000"/>
              </a:lnSpc>
              <a:spcBef>
                <a:spcPct val="0"/>
              </a:spcBef>
            </a:pPr>
            <a:r>
              <a:rPr lang="en-US" altLang="en-US" smtClean="0"/>
              <a:t>Virtually every activity in which a cell is engaged is regulated by signals originating at cell surface</a:t>
            </a:r>
          </a:p>
          <a:p>
            <a:pPr eaLnBrk="1" hangingPunct="1">
              <a:lnSpc>
                <a:spcPct val="90000"/>
              </a:lnSpc>
              <a:spcBef>
                <a:spcPct val="0"/>
              </a:spcBef>
            </a:pPr>
            <a:r>
              <a:rPr lang="en-US" altLang="en-US" smtClean="0"/>
              <a:t>		1.  The overall process in which information carried by extracellular messenger molecules is translated into changes that occur inside of a cell is called </a:t>
            </a:r>
            <a:r>
              <a:rPr lang="en-US" altLang="en-US" b="1" smtClean="0"/>
              <a:t>signal transduction</a:t>
            </a:r>
          </a:p>
        </p:txBody>
      </p:sp>
    </p:spTree>
    <p:extLst>
      <p:ext uri="{BB962C8B-B14F-4D97-AF65-F5344CB8AC3E}">
        <p14:creationId xmlns:p14="http://schemas.microsoft.com/office/powerpoint/2010/main" val="20273013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8D7D676-B462-40E4-9D29-403A0BD686E9}" type="slidenum">
              <a:rPr lang="en-US" altLang="en-US">
                <a:latin typeface="Calibri" pitchFamily="34" charset="0"/>
              </a:rPr>
              <a:pPr/>
              <a:t>49</a:t>
            </a:fld>
            <a:endParaRPr lang="en-US" altLang="en-US">
              <a:latin typeface="Calibri" pitchFamily="34" charset="0"/>
            </a:endParaRPr>
          </a:p>
        </p:txBody>
      </p:sp>
    </p:spTree>
    <p:extLst>
      <p:ext uri="{BB962C8B-B14F-4D97-AF65-F5344CB8AC3E}">
        <p14:creationId xmlns:p14="http://schemas.microsoft.com/office/powerpoint/2010/main" val="141797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51B621-50A1-4CEB-B17F-510C56069990}" type="slidenum">
              <a:rPr lang="en-US" altLang="en-US" smtClean="0"/>
              <a:pPr>
                <a:spcBef>
                  <a:spcPct val="0"/>
                </a:spcBef>
              </a:pPr>
              <a:t>5</a:t>
            </a:fld>
            <a:endParaRPr lang="en-US" alt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Many cells, including neurons have established a difference in the amount of electrical charge distributed between the two sides of the plasma membrane. This creates a potential difference, or voltage, across the membrane.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In neurons, this is called the resting potential, because it is the potential when there is no stimulation of the neuron. </a:t>
            </a:r>
          </a:p>
        </p:txBody>
      </p:sp>
    </p:spTree>
    <p:extLst>
      <p:ext uri="{BB962C8B-B14F-4D97-AF65-F5344CB8AC3E}">
        <p14:creationId xmlns:p14="http://schemas.microsoft.com/office/powerpoint/2010/main" val="10917900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19807662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63600"/>
            <a:r>
              <a:rPr lang="en-US" altLang="en-US" sz="1100" smtClean="0"/>
              <a:t>Figure 15.13</a:t>
            </a:r>
          </a:p>
          <a:p>
            <a:pPr defTabSz="863600"/>
            <a:r>
              <a:rPr lang="en-US" altLang="en-US" sz="1100" b="1" smtClean="0"/>
              <a:t>Formation of cyclic AMP from ATP is catalyzed by adenylyl cyclase, </a:t>
            </a:r>
            <a:r>
              <a:rPr lang="en-US" altLang="en-US" sz="1100" smtClean="0"/>
              <a:t>an integral membrane protein that consists of two parts, each containing six transmembrane helices (shown here in two dimensions). The enzyme’s active site is located on the inner surface of the membrane in a cleft situated between two similar cytoplasmic domains. The breakdown of cAMP (not shown) is accomplished by a phosphodiesterase, which converts the cyclic nucleotide to a 5 monophosphate. </a:t>
            </a:r>
          </a:p>
          <a:p>
            <a:pPr defTabSz="863600" eaLnBrk="1" hangingPunct="1">
              <a:spcBef>
                <a:spcPct val="0"/>
              </a:spcBef>
            </a:pPr>
            <a:r>
              <a:rPr lang="en-US" altLang="en-US" smtClean="0"/>
              <a:t>Figure 15-31</a:t>
            </a:r>
          </a:p>
          <a:p>
            <a:pPr defTabSz="863600" eaLnBrk="1" hangingPunct="1">
              <a:spcBef>
                <a:spcPct val="0"/>
              </a:spcBef>
            </a:pPr>
            <a:r>
              <a:rPr lang="en-US" altLang="en-US" smtClean="0"/>
              <a:t>.    </a:t>
            </a:r>
            <a:r>
              <a:rPr lang="en-US" altLang="en-US" b="1" smtClean="0"/>
              <a:t>The synthesis and degradation of cyclic AMP</a:t>
            </a:r>
            <a:r>
              <a:rPr lang="en-US" altLang="en-US" smtClean="0"/>
              <a:t> </a:t>
            </a:r>
          </a:p>
          <a:p>
            <a:pPr defTabSz="863600" eaLnBrk="1" hangingPunct="1">
              <a:spcBef>
                <a:spcPct val="0"/>
              </a:spcBef>
            </a:pPr>
            <a:r>
              <a:rPr lang="en-US" altLang="en-US" smtClean="0"/>
              <a:t>In a </a:t>
            </a:r>
            <a:r>
              <a:rPr lang="en-US" altLang="en-US" smtClean="0">
                <a:hlinkClick r:id="rId3"/>
              </a:rPr>
              <a:t>reaction</a:t>
            </a:r>
            <a:r>
              <a:rPr lang="en-US" altLang="en-US" smtClean="0"/>
              <a:t> catalyzed by the </a:t>
            </a:r>
            <a:r>
              <a:rPr lang="en-US" altLang="en-US" smtClean="0">
                <a:hlinkClick r:id="rId4"/>
              </a:rPr>
              <a:t>enzyme</a:t>
            </a:r>
            <a:r>
              <a:rPr lang="en-US" altLang="en-US" smtClean="0"/>
              <a:t> adenylyl cyclase, </a:t>
            </a:r>
            <a:r>
              <a:rPr lang="en-US" altLang="en-US" smtClean="0">
                <a:hlinkClick r:id="rId5"/>
              </a:rPr>
              <a:t>cyclic AMP (cAMP)</a:t>
            </a:r>
            <a:r>
              <a:rPr lang="en-US" altLang="en-US" smtClean="0"/>
              <a:t> is synthesized from ATP through a cyclization </a:t>
            </a:r>
            <a:r>
              <a:rPr lang="en-US" altLang="en-US" smtClean="0">
                <a:hlinkClick r:id="rId3"/>
              </a:rPr>
              <a:t>reaction</a:t>
            </a:r>
            <a:r>
              <a:rPr lang="en-US" altLang="en-US" smtClean="0"/>
              <a:t> that removes two phosphate groups as pyrophosphate ( — ); a pyrophosphatase drives this synthesis by hydrolyzing the released pyrophosphate to phosphate (not shown). Cyclic AMP is unstable in the cell, because it is itself hydrolyzed by a specific phosphodiesterase to form 5′-AMP, as indicated.</a:t>
            </a:r>
          </a:p>
          <a:p>
            <a:pPr defTabSz="863600" eaLnBrk="1" hangingPunct="1">
              <a:spcBef>
                <a:spcPct val="0"/>
              </a:spcBef>
            </a:pPr>
            <a:endParaRPr lang="en-US" altLang="en-US" smtClean="0"/>
          </a:p>
          <a:p>
            <a:pPr defTabSz="863600" eaLnBrk="1" hangingPunct="1"/>
            <a:endParaRPr lang="en-US" altLang="en-US" smtClean="0"/>
          </a:p>
        </p:txBody>
      </p:sp>
    </p:spTree>
    <p:extLst>
      <p:ext uri="{BB962C8B-B14F-4D97-AF65-F5344CB8AC3E}">
        <p14:creationId xmlns:p14="http://schemas.microsoft.com/office/powerpoint/2010/main" val="3869332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3AE74AC-001E-4616-A1AA-2B9168CB87F0}" type="slidenum">
              <a:rPr lang="en-US" altLang="en-US">
                <a:latin typeface="Calibri" pitchFamily="34" charset="0"/>
              </a:rPr>
              <a:pPr/>
              <a:t>53</a:t>
            </a:fld>
            <a:endParaRPr lang="en-US" altLang="en-US">
              <a:latin typeface="Calibri" pitchFamily="34" charset="0"/>
            </a:endParaRPr>
          </a:p>
        </p:txBody>
      </p:sp>
    </p:spTree>
    <p:extLst>
      <p:ext uri="{BB962C8B-B14F-4D97-AF65-F5344CB8AC3E}">
        <p14:creationId xmlns:p14="http://schemas.microsoft.com/office/powerpoint/2010/main" val="677273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Arial" charset="0"/>
              </a:rPr>
              <a:t>The answer is F, T, T, F</a:t>
            </a:r>
          </a:p>
          <a:p>
            <a:endParaRPr lang="en-US" altLang="en-US" smtClean="0">
              <a:latin typeface="Arial" charset="0"/>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Calibri" pitchFamily="34" charset="0"/>
              </a:defRPr>
            </a:lvl1pPr>
            <a:lvl2pPr marL="742950" indent="-285750" defTabSz="930275">
              <a:spcBef>
                <a:spcPct val="30000"/>
              </a:spcBef>
              <a:defRPr sz="1200">
                <a:solidFill>
                  <a:schemeClr val="tx1"/>
                </a:solidFill>
                <a:latin typeface="Calibri" pitchFamily="34" charset="0"/>
              </a:defRPr>
            </a:lvl2pPr>
            <a:lvl3pPr marL="1143000" indent="-228600" defTabSz="930275">
              <a:spcBef>
                <a:spcPct val="30000"/>
              </a:spcBef>
              <a:defRPr sz="1200">
                <a:solidFill>
                  <a:schemeClr val="tx1"/>
                </a:solidFill>
                <a:latin typeface="Calibri" pitchFamily="34" charset="0"/>
              </a:defRPr>
            </a:lvl3pPr>
            <a:lvl4pPr marL="1600200" indent="-228600" defTabSz="930275">
              <a:spcBef>
                <a:spcPct val="30000"/>
              </a:spcBef>
              <a:defRPr sz="1200">
                <a:solidFill>
                  <a:schemeClr val="tx1"/>
                </a:solidFill>
                <a:latin typeface="Calibri" pitchFamily="34" charset="0"/>
              </a:defRPr>
            </a:lvl4pPr>
            <a:lvl5pPr marL="2057400" indent="-228600" defTabSz="930275">
              <a:spcBef>
                <a:spcPct val="30000"/>
              </a:spcBef>
              <a:defRPr sz="1200">
                <a:solidFill>
                  <a:schemeClr val="tx1"/>
                </a:solidFill>
                <a:latin typeface="Calibri" pitchFamily="34" charset="0"/>
              </a:defRPr>
            </a:lvl5pPr>
            <a:lvl6pPr marL="2514600" indent="-228600" defTabSz="930275" eaLnBrk="0" fontAlgn="base" hangingPunct="0">
              <a:spcBef>
                <a:spcPct val="30000"/>
              </a:spcBef>
              <a:spcAft>
                <a:spcPct val="0"/>
              </a:spcAft>
              <a:defRPr sz="1200">
                <a:solidFill>
                  <a:schemeClr val="tx1"/>
                </a:solidFill>
                <a:latin typeface="Calibri" pitchFamily="34" charset="0"/>
              </a:defRPr>
            </a:lvl6pPr>
            <a:lvl7pPr marL="2971800" indent="-228600" defTabSz="930275" eaLnBrk="0" fontAlgn="base" hangingPunct="0">
              <a:spcBef>
                <a:spcPct val="30000"/>
              </a:spcBef>
              <a:spcAft>
                <a:spcPct val="0"/>
              </a:spcAft>
              <a:defRPr sz="1200">
                <a:solidFill>
                  <a:schemeClr val="tx1"/>
                </a:solidFill>
                <a:latin typeface="Calibri" pitchFamily="34" charset="0"/>
              </a:defRPr>
            </a:lvl7pPr>
            <a:lvl8pPr marL="3429000" indent="-228600" defTabSz="930275" eaLnBrk="0" fontAlgn="base" hangingPunct="0">
              <a:spcBef>
                <a:spcPct val="30000"/>
              </a:spcBef>
              <a:spcAft>
                <a:spcPct val="0"/>
              </a:spcAft>
              <a:defRPr sz="1200">
                <a:solidFill>
                  <a:schemeClr val="tx1"/>
                </a:solidFill>
                <a:latin typeface="Calibri" pitchFamily="34" charset="0"/>
              </a:defRPr>
            </a:lvl8pPr>
            <a:lvl9pPr marL="3886200" indent="-228600" defTabSz="930275" eaLnBrk="0" fontAlgn="base" hangingPunct="0">
              <a:spcBef>
                <a:spcPct val="30000"/>
              </a:spcBef>
              <a:spcAft>
                <a:spcPct val="0"/>
              </a:spcAft>
              <a:defRPr sz="1200">
                <a:solidFill>
                  <a:schemeClr val="tx1"/>
                </a:solidFill>
                <a:latin typeface="Calibri" pitchFamily="34" charset="0"/>
              </a:defRPr>
            </a:lvl9pPr>
          </a:lstStyle>
          <a:p>
            <a:pPr>
              <a:spcBef>
                <a:spcPct val="0"/>
              </a:spcBef>
            </a:pPr>
            <a:fld id="{75C3918C-124B-44D9-AF2C-A29101BE34B2}" type="slidenum">
              <a:rPr lang="en-US" altLang="en-US">
                <a:latin typeface="Arial" charset="0"/>
              </a:rPr>
              <a:pPr>
                <a:spcBef>
                  <a:spcPct val="0"/>
                </a:spcBef>
              </a:pPr>
              <a:t>61</a:t>
            </a:fld>
            <a:endParaRPr lang="en-US" altLang="en-US">
              <a:latin typeface="Arial" charset="0"/>
            </a:endParaRPr>
          </a:p>
        </p:txBody>
      </p:sp>
    </p:spTree>
    <p:extLst>
      <p:ext uri="{BB962C8B-B14F-4D97-AF65-F5344CB8AC3E}">
        <p14:creationId xmlns:p14="http://schemas.microsoft.com/office/powerpoint/2010/main" val="2635734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Arial" charset="0"/>
              </a:rPr>
              <a:t>The answer is D</a:t>
            </a: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Calibri" pitchFamily="34" charset="0"/>
              </a:defRPr>
            </a:lvl1pPr>
            <a:lvl2pPr marL="742950" indent="-285750" defTabSz="930275">
              <a:spcBef>
                <a:spcPct val="30000"/>
              </a:spcBef>
              <a:defRPr sz="1200">
                <a:solidFill>
                  <a:schemeClr val="tx1"/>
                </a:solidFill>
                <a:latin typeface="Calibri" pitchFamily="34" charset="0"/>
              </a:defRPr>
            </a:lvl2pPr>
            <a:lvl3pPr marL="1143000" indent="-228600" defTabSz="930275">
              <a:spcBef>
                <a:spcPct val="30000"/>
              </a:spcBef>
              <a:defRPr sz="1200">
                <a:solidFill>
                  <a:schemeClr val="tx1"/>
                </a:solidFill>
                <a:latin typeface="Calibri" pitchFamily="34" charset="0"/>
              </a:defRPr>
            </a:lvl3pPr>
            <a:lvl4pPr marL="1600200" indent="-228600" defTabSz="930275">
              <a:spcBef>
                <a:spcPct val="30000"/>
              </a:spcBef>
              <a:defRPr sz="1200">
                <a:solidFill>
                  <a:schemeClr val="tx1"/>
                </a:solidFill>
                <a:latin typeface="Calibri" pitchFamily="34" charset="0"/>
              </a:defRPr>
            </a:lvl4pPr>
            <a:lvl5pPr marL="2057400" indent="-228600" defTabSz="930275">
              <a:spcBef>
                <a:spcPct val="30000"/>
              </a:spcBef>
              <a:defRPr sz="1200">
                <a:solidFill>
                  <a:schemeClr val="tx1"/>
                </a:solidFill>
                <a:latin typeface="Calibri" pitchFamily="34" charset="0"/>
              </a:defRPr>
            </a:lvl5pPr>
            <a:lvl6pPr marL="2514600" indent="-228600" defTabSz="930275" eaLnBrk="0" fontAlgn="base" hangingPunct="0">
              <a:spcBef>
                <a:spcPct val="30000"/>
              </a:spcBef>
              <a:spcAft>
                <a:spcPct val="0"/>
              </a:spcAft>
              <a:defRPr sz="1200">
                <a:solidFill>
                  <a:schemeClr val="tx1"/>
                </a:solidFill>
                <a:latin typeface="Calibri" pitchFamily="34" charset="0"/>
              </a:defRPr>
            </a:lvl6pPr>
            <a:lvl7pPr marL="2971800" indent="-228600" defTabSz="930275" eaLnBrk="0" fontAlgn="base" hangingPunct="0">
              <a:spcBef>
                <a:spcPct val="30000"/>
              </a:spcBef>
              <a:spcAft>
                <a:spcPct val="0"/>
              </a:spcAft>
              <a:defRPr sz="1200">
                <a:solidFill>
                  <a:schemeClr val="tx1"/>
                </a:solidFill>
                <a:latin typeface="Calibri" pitchFamily="34" charset="0"/>
              </a:defRPr>
            </a:lvl7pPr>
            <a:lvl8pPr marL="3429000" indent="-228600" defTabSz="930275" eaLnBrk="0" fontAlgn="base" hangingPunct="0">
              <a:spcBef>
                <a:spcPct val="30000"/>
              </a:spcBef>
              <a:spcAft>
                <a:spcPct val="0"/>
              </a:spcAft>
              <a:defRPr sz="1200">
                <a:solidFill>
                  <a:schemeClr val="tx1"/>
                </a:solidFill>
                <a:latin typeface="Calibri" pitchFamily="34" charset="0"/>
              </a:defRPr>
            </a:lvl8pPr>
            <a:lvl9pPr marL="3886200" indent="-228600" defTabSz="930275" eaLnBrk="0" fontAlgn="base" hangingPunct="0">
              <a:spcBef>
                <a:spcPct val="30000"/>
              </a:spcBef>
              <a:spcAft>
                <a:spcPct val="0"/>
              </a:spcAft>
              <a:defRPr sz="1200">
                <a:solidFill>
                  <a:schemeClr val="tx1"/>
                </a:solidFill>
                <a:latin typeface="Calibri" pitchFamily="34" charset="0"/>
              </a:defRPr>
            </a:lvl9pPr>
          </a:lstStyle>
          <a:p>
            <a:pPr>
              <a:spcBef>
                <a:spcPct val="0"/>
              </a:spcBef>
            </a:pPr>
            <a:fld id="{FCB6FBA9-4FA3-4EE0-9346-EB0775BAB197}" type="slidenum">
              <a:rPr lang="en-US" altLang="en-US">
                <a:latin typeface="Arial" charset="0"/>
              </a:rPr>
              <a:pPr>
                <a:spcBef>
                  <a:spcPct val="0"/>
                </a:spcBef>
              </a:pPr>
              <a:t>62</a:t>
            </a:fld>
            <a:endParaRPr lang="en-US" altLang="en-US">
              <a:latin typeface="Arial" charset="0"/>
            </a:endParaRPr>
          </a:p>
        </p:txBody>
      </p:sp>
    </p:spTree>
    <p:extLst>
      <p:ext uri="{BB962C8B-B14F-4D97-AF65-F5344CB8AC3E}">
        <p14:creationId xmlns:p14="http://schemas.microsoft.com/office/powerpoint/2010/main" val="911695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Arial" charset="0"/>
              </a:rPr>
              <a:t>An animation </a:t>
            </a:r>
          </a:p>
        </p:txBody>
      </p:sp>
    </p:spTree>
    <p:extLst>
      <p:ext uri="{BB962C8B-B14F-4D97-AF65-F5344CB8AC3E}">
        <p14:creationId xmlns:p14="http://schemas.microsoft.com/office/powerpoint/2010/main" val="450120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80154CE-B362-408F-9D2B-1C77AA960FB2}" type="slidenum">
              <a:rPr lang="en-US" altLang="en-US">
                <a:latin typeface="Calibri" pitchFamily="34" charset="0"/>
              </a:rPr>
              <a:pPr/>
              <a:t>64</a:t>
            </a:fld>
            <a:endParaRPr lang="en-US" altLang="en-US">
              <a:latin typeface="Calibri" pitchFamily="34" charset="0"/>
            </a:endParaRPr>
          </a:p>
        </p:txBody>
      </p:sp>
    </p:spTree>
    <p:extLst>
      <p:ext uri="{BB962C8B-B14F-4D97-AF65-F5344CB8AC3E}">
        <p14:creationId xmlns:p14="http://schemas.microsoft.com/office/powerpoint/2010/main" val="1015855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6578F88-8A38-4F06-8493-5AB14BC3B69C}" type="slidenum">
              <a:rPr lang="en-US" altLang="en-US">
                <a:latin typeface="Calibri" pitchFamily="34" charset="0"/>
              </a:rPr>
              <a:pPr/>
              <a:t>65</a:t>
            </a:fld>
            <a:endParaRPr lang="en-US" altLang="en-US">
              <a:latin typeface="Calibri" pitchFamily="34" charset="0"/>
            </a:endParaRPr>
          </a:p>
        </p:txBody>
      </p:sp>
      <p:sp>
        <p:nvSpPr>
          <p:cNvPr id="30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Epinephrine binding to the same receptor and activating the same signal cascade [cAMP]/PKA can have different effects depending on cell type.</a:t>
            </a:r>
          </a:p>
          <a:p>
            <a:pPr eaLnBrk="1" hangingPunct="1">
              <a:spcBef>
                <a:spcPct val="0"/>
              </a:spcBef>
            </a:pPr>
            <a:r>
              <a:rPr lang="en-US" altLang="en-US" smtClean="0"/>
              <a:t>Glycogen is broken down in liver, triacylglycerols are broken down in fat cells, smooth muscle relaxes</a:t>
            </a:r>
          </a:p>
        </p:txBody>
      </p:sp>
    </p:spTree>
    <p:extLst>
      <p:ext uri="{BB962C8B-B14F-4D97-AF65-F5344CB8AC3E}">
        <p14:creationId xmlns:p14="http://schemas.microsoft.com/office/powerpoint/2010/main" val="1777038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9F368431-6976-43AB-AD3C-B03A0CB47E9E}" type="slidenum">
              <a:rPr lang="en-US" altLang="en-US" sz="1200"/>
              <a:pPr algn="r" eaLnBrk="1" hangingPunct="1"/>
              <a:t>66</a:t>
            </a:fld>
            <a:endParaRPr lang="en-US" altLang="en-US" sz="1200"/>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numCol="1" anchor="t" anchorCtr="0" compatLnSpc="1">
            <a:prstTxWarp prst="textNoShape">
              <a:avLst/>
            </a:prstTxWarp>
          </a:bodyPr>
          <a:lstStyle/>
          <a:p>
            <a:pPr eaLnBrk="1" hangingPunct="1"/>
            <a:r>
              <a:rPr lang="en-US" altLang="en-US" smtClean="0"/>
              <a:t>How does PKA phosphorylate the appropriate substrate when it has hundreds of potential targets</a:t>
            </a:r>
          </a:p>
          <a:p>
            <a:pPr eaLnBrk="1" hangingPunct="1"/>
            <a:r>
              <a:rPr lang="en-US" altLang="en-US" smtClean="0"/>
              <a:t>PKA anchoring proteins called AKAPs serve as signaling hubs. </a:t>
            </a:r>
          </a:p>
          <a:p>
            <a:pPr eaLnBrk="1" hangingPunct="1"/>
            <a:r>
              <a:rPr lang="en-US" altLang="en-US" smtClean="0"/>
              <a:t>More than 30 AKAPs</a:t>
            </a:r>
          </a:p>
        </p:txBody>
      </p:sp>
    </p:spTree>
    <p:extLst>
      <p:ext uri="{BB962C8B-B14F-4D97-AF65-F5344CB8AC3E}">
        <p14:creationId xmlns:p14="http://schemas.microsoft.com/office/powerpoint/2010/main" val="1178219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876D6CCB-4465-4F8F-8A71-4DC66A039130}" type="slidenum">
              <a:rPr lang="en-US" altLang="en-US" sz="1200">
                <a:latin typeface="Calibri" pitchFamily="34" charset="0"/>
              </a:rPr>
              <a:pPr algn="r" eaLnBrk="1" hangingPunct="1"/>
              <a:t>67</a:t>
            </a:fld>
            <a:endParaRPr lang="en-US" altLang="en-US" sz="1200">
              <a:latin typeface="Calibri" pitchFamily="34" charset="0"/>
            </a:endParaRPr>
          </a:p>
        </p:txBody>
      </p:sp>
      <p:sp>
        <p:nvSpPr>
          <p:cNvPr id="34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0"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extLst>
      <p:ext uri="{BB962C8B-B14F-4D97-AF65-F5344CB8AC3E}">
        <p14:creationId xmlns:p14="http://schemas.microsoft.com/office/powerpoint/2010/main" val="21860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C</a:t>
            </a:r>
            <a:endParaRPr lang="en-US" dirty="0"/>
          </a:p>
        </p:txBody>
      </p:sp>
      <p:sp>
        <p:nvSpPr>
          <p:cNvPr id="4" name="Slide Number Placeholder 3"/>
          <p:cNvSpPr>
            <a:spLocks noGrp="1"/>
          </p:cNvSpPr>
          <p:nvPr>
            <p:ph type="sldNum" sz="quarter" idx="10"/>
          </p:nvPr>
        </p:nvSpPr>
        <p:spPr/>
        <p:txBody>
          <a:bodyPr/>
          <a:lstStyle/>
          <a:p>
            <a:fld id="{F57E7548-218F-4FC5-8433-2062074C7706}" type="slidenum">
              <a:rPr lang="en-US" smtClean="0"/>
              <a:t>6</a:t>
            </a:fld>
            <a:endParaRPr lang="en-US"/>
          </a:p>
        </p:txBody>
      </p:sp>
    </p:spTree>
    <p:extLst>
      <p:ext uri="{BB962C8B-B14F-4D97-AF65-F5344CB8AC3E}">
        <p14:creationId xmlns:p14="http://schemas.microsoft.com/office/powerpoint/2010/main" val="228773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2CD9158-D09F-40BC-8F3D-B71A02432C2B}" type="slidenum">
              <a:rPr lang="en-US" altLang="en-US" smtClean="0"/>
              <a:pPr>
                <a:spcBef>
                  <a:spcPct val="0"/>
                </a:spcBef>
              </a:pPr>
              <a:t>7</a:t>
            </a:fld>
            <a:endParaRPr lang="en-US" alt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Today we are going to talk about how a signal is generated in one neuron and propagated to another neuron. </a:t>
            </a:r>
          </a:p>
          <a:p>
            <a:pPr eaLnBrk="1" hangingPunct="1"/>
            <a:r>
              <a:rPr lang="en-US" altLang="en-US" smtClean="0">
                <a:latin typeface="Arial" panose="020B0604020202020204" pitchFamily="34" charset="0"/>
              </a:rPr>
              <a:t>Glia substantially outnumber neurons in many parts of the brain, and appear to be found in equal proportions in the cerebral cortex.</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There are two types of cells in the nervous system: neurons and glia. Glia are responsible for maintaining homeostasis and supporting the neurons, for immune responses in the brain, and for generating myelin, which we’ll talk about later.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Rapid intercellular signaling that forms the basis of our thought and action takes place through the connections between neurons.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Dendrites are the signal receiving portion of the neuron. Other neurons mainly contact the dendrites and cause electrical changes in the neuron. These changes are integrated in the cell body and in the initial portion of the axon, called the initial segment or axon hillock.  </a:t>
            </a:r>
          </a:p>
          <a:p>
            <a:pPr eaLnBrk="1" hangingPunct="1"/>
            <a:r>
              <a:rPr lang="en-US" altLang="en-US" smtClean="0">
                <a:latin typeface="Arial" panose="020B0604020202020204" pitchFamily="34" charset="0"/>
              </a:rPr>
              <a:t>Axons are like the wire that transmits the electrical signal to the axon terminal. Neurotransmitter is released onto the next cell from the axon terminal. </a:t>
            </a:r>
          </a:p>
        </p:txBody>
      </p:sp>
    </p:spTree>
    <p:extLst>
      <p:ext uri="{BB962C8B-B14F-4D97-AF65-F5344CB8AC3E}">
        <p14:creationId xmlns:p14="http://schemas.microsoft.com/office/powerpoint/2010/main" val="144521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24BDB9A-D526-4D4B-9A24-09E9C7E04970}" type="slidenum">
              <a:rPr lang="en-US" altLang="en-US" smtClean="0"/>
              <a:pPr>
                <a:spcBef>
                  <a:spcPct val="0"/>
                </a:spcBef>
              </a:pPr>
              <a:t>8</a:t>
            </a:fld>
            <a:endParaRPr lang="en-US" alt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Recall that the electrochemical gradient to determine the direction of ion flow is given by the Gibbs free energy that combines the concentration and electrical gradients.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At equilibrium, delta G=0 and there is no net flow of ions across the membrane. Note that this does not mean that ions are not going across the membrane, but the flux in one direction is balanced by that in the other direction.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When delta G=0, the electrical and concentration gradients are balanced. Rearranging the constants gives this equation, which is called the Nernst equation. </a:t>
            </a:r>
          </a:p>
        </p:txBody>
      </p:sp>
    </p:spTree>
    <p:extLst>
      <p:ext uri="{BB962C8B-B14F-4D97-AF65-F5344CB8AC3E}">
        <p14:creationId xmlns:p14="http://schemas.microsoft.com/office/powerpoint/2010/main" val="3989923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EB3604A-5E83-42BC-A49A-CED9A768EDCB}" type="slidenum">
              <a:rPr lang="en-US" altLang="en-US" smtClean="0"/>
              <a:pPr>
                <a:spcBef>
                  <a:spcPct val="0"/>
                </a:spcBef>
              </a:pPr>
              <a:t>9</a:t>
            </a:fld>
            <a:endParaRPr lang="en-US" alt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Signals are propagated rapidly along the axon of a neuron via action potentials. These are large, all or none changes in membrane potential. So the action potential can be a binary type of signal that resembles digital bits. Because the membrane potential initially goes towards zero, action potentials are depolarizing. </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Here is a picture of the changes in voltage inside a cell during an action potential. These electrical changes were recorded by inserting a fine glass microelectrode into a neuron and injecting current into the neuron to induce a change in voltage (i.e. Ohm’s law, V=IR).</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The cell depolarizes relatively slowly until it reaches threshold,after which there is a rapid depolarization and then repolarization of the membrane potential. </a:t>
            </a:r>
          </a:p>
          <a:p>
            <a:pPr eaLnBrk="1" hangingPunct="1"/>
            <a:r>
              <a:rPr lang="en-US" altLang="en-US" smtClean="0">
                <a:latin typeface="Arial" panose="020B0604020202020204" pitchFamily="34" charset="0"/>
              </a:rPr>
              <a:t>The rapid depolarization is due to an influx of Na ions, and the falling phase is due to an efflux of potassium ions. </a:t>
            </a:r>
          </a:p>
        </p:txBody>
      </p:sp>
    </p:spTree>
    <p:extLst>
      <p:ext uri="{BB962C8B-B14F-4D97-AF65-F5344CB8AC3E}">
        <p14:creationId xmlns:p14="http://schemas.microsoft.com/office/powerpoint/2010/main" val="96508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a:t>
            </a:r>
            <a:r>
              <a:rPr lang="en-US" baseline="0" dirty="0" smtClean="0"/>
              <a:t> D</a:t>
            </a:r>
            <a:endParaRPr lang="en-US" dirty="0"/>
          </a:p>
        </p:txBody>
      </p:sp>
      <p:sp>
        <p:nvSpPr>
          <p:cNvPr id="4" name="Slide Number Placeholder 3"/>
          <p:cNvSpPr>
            <a:spLocks noGrp="1"/>
          </p:cNvSpPr>
          <p:nvPr>
            <p:ph type="sldNum" sz="quarter" idx="10"/>
          </p:nvPr>
        </p:nvSpPr>
        <p:spPr/>
        <p:txBody>
          <a:bodyPr/>
          <a:lstStyle/>
          <a:p>
            <a:fld id="{F57E7548-218F-4FC5-8433-2062074C7706}" type="slidenum">
              <a:rPr lang="en-US" smtClean="0"/>
              <a:t>10</a:t>
            </a:fld>
            <a:endParaRPr lang="en-US"/>
          </a:p>
        </p:txBody>
      </p:sp>
    </p:spTree>
    <p:extLst>
      <p:ext uri="{BB962C8B-B14F-4D97-AF65-F5344CB8AC3E}">
        <p14:creationId xmlns:p14="http://schemas.microsoft.com/office/powerpoint/2010/main" val="264351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B4526D-C920-405E-9291-1DFE6CB714A2}" type="datetimeFigureOut">
              <a:rPr lang="en-US" smtClean="0"/>
              <a:t>11/21/2016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182115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4526D-C920-405E-9291-1DFE6CB714A2}" type="datetimeFigureOut">
              <a:rPr lang="en-US" smtClean="0"/>
              <a:t>11/21/2016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245508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4526D-C920-405E-9291-1DFE6CB714A2}" type="datetimeFigureOut">
              <a:rPr lang="en-US" smtClean="0"/>
              <a:t>11/21/2016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2681392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B4526D-C920-405E-9291-1DFE6CB714A2}" type="datetimeFigureOut">
              <a:rPr lang="en-US" smtClean="0"/>
              <a:t>11/21/2016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173205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B4526D-C920-405E-9291-1DFE6CB714A2}" type="datetimeFigureOut">
              <a:rPr lang="en-US" smtClean="0"/>
              <a:t>11/21/2016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3718480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B4526D-C920-405E-9291-1DFE6CB714A2}" type="datetimeFigureOut">
              <a:rPr lang="en-US" smtClean="0"/>
              <a:t>11/21/2016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154586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B4526D-C920-405E-9291-1DFE6CB714A2}" type="datetimeFigureOut">
              <a:rPr lang="en-US" smtClean="0"/>
              <a:t>11/21/2016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268138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B4526D-C920-405E-9291-1DFE6CB714A2}" type="datetimeFigureOut">
              <a:rPr lang="en-US" smtClean="0"/>
              <a:t>11/21/2016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1451123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4526D-C920-405E-9291-1DFE6CB714A2}" type="datetimeFigureOut">
              <a:rPr lang="en-US" smtClean="0"/>
              <a:t>11/21/2016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1931180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B4526D-C920-405E-9291-1DFE6CB714A2}" type="datetimeFigureOut">
              <a:rPr lang="en-US" smtClean="0"/>
              <a:t>11/21/2016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311079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B4526D-C920-405E-9291-1DFE6CB714A2}" type="datetimeFigureOut">
              <a:rPr lang="en-US" smtClean="0"/>
              <a:t>11/21/2016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EECC6F-D714-4ADE-8D57-7AE70B59916E}" type="slidenum">
              <a:rPr lang="en-US" smtClean="0"/>
              <a:t>‹#›</a:t>
            </a:fld>
            <a:endParaRPr lang="en-US"/>
          </a:p>
        </p:txBody>
      </p:sp>
    </p:spTree>
    <p:extLst>
      <p:ext uri="{BB962C8B-B14F-4D97-AF65-F5344CB8AC3E}">
        <p14:creationId xmlns:p14="http://schemas.microsoft.com/office/powerpoint/2010/main" val="791934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4526D-C920-405E-9291-1DFE6CB714A2}" type="datetimeFigureOut">
              <a:rPr lang="en-US" smtClean="0"/>
              <a:t>11/21/2016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EECC6F-D714-4ADE-8D57-7AE70B59916E}" type="slidenum">
              <a:rPr lang="en-US" smtClean="0"/>
              <a:t>‹#›</a:t>
            </a:fld>
            <a:endParaRPr lang="en-US"/>
          </a:p>
        </p:txBody>
      </p:sp>
    </p:spTree>
    <p:extLst>
      <p:ext uri="{BB962C8B-B14F-4D97-AF65-F5344CB8AC3E}">
        <p14:creationId xmlns:p14="http://schemas.microsoft.com/office/powerpoint/2010/main" val="191718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lfNVv0A8Qv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t3TaMU_qXMc" TargetMode="External"/><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v7uRFVR9BPU&amp;list=PLmlXHISysFbiISkZwMXoTp1ZihzKYk7mj&amp;index=2" TargetMode="External"/><Relationship Id="rId2" Type="http://schemas.openxmlformats.org/officeDocument/2006/relationships/hyperlink" Target="https://www.youtube.com/watch?v=Nb07TLkJ3Ww"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81969367"/>
              </p:ext>
            </p:extLst>
          </p:nvPr>
        </p:nvGraphicFramePr>
        <p:xfrm>
          <a:off x="457200" y="243840"/>
          <a:ext cx="8229600" cy="822960"/>
        </p:xfrm>
        <a:graphic>
          <a:graphicData uri="http://schemas.openxmlformats.org/drawingml/2006/table">
            <a:tbl>
              <a:tblPr/>
              <a:tblGrid>
                <a:gridCol w="8229600"/>
              </a:tblGrid>
              <a:tr h="0">
                <a:tc>
                  <a:txBody>
                    <a:bodyPr/>
                    <a:lstStyle/>
                    <a:p>
                      <a:r>
                        <a:rPr lang="en-US" sz="2400" dirty="0"/>
                        <a:t>"I used to think that the brain was the most wonderful organ in my body. Then I realized who was telling me this." —Emo Phillips</a:t>
                      </a:r>
                    </a:p>
                  </a:txBody>
                  <a:tcPr anchor="ctr">
                    <a:lnL>
                      <a:noFill/>
                    </a:lnL>
                    <a:lnR>
                      <a:noFill/>
                    </a:lnR>
                    <a:lnT>
                      <a:noFill/>
                    </a:lnT>
                    <a:lnB>
                      <a:noFill/>
                    </a:lnB>
                    <a:solidFill>
                      <a:srgbClr val="FFFFFF"/>
                    </a:solidFill>
                  </a:tcPr>
                </a:tc>
              </a:tr>
            </a:tbl>
          </a:graphicData>
        </a:graphic>
      </p:graphicFrame>
      <p:pic>
        <p:nvPicPr>
          <p:cNvPr id="1027" name="Picture 3" descr="C:\Users\ebartle\Documents\Bio 230\debug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0"/>
            <a:ext cx="5245100" cy="240869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ebartle\Documents\Bio 230\trapp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0"/>
            <a:ext cx="6253880" cy="26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37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200" dirty="0" smtClean="0"/>
              <a:t>Clicker question:  What does the drug TTX probably block?</a:t>
            </a:r>
            <a:endParaRPr lang="en-US" sz="3200" dirty="0"/>
          </a:p>
        </p:txBody>
      </p:sp>
      <p:sp>
        <p:nvSpPr>
          <p:cNvPr id="3" name="Content Placeholder 2"/>
          <p:cNvSpPr>
            <a:spLocks noGrp="1"/>
          </p:cNvSpPr>
          <p:nvPr>
            <p:ph idx="1"/>
          </p:nvPr>
        </p:nvSpPr>
        <p:spPr>
          <a:xfrm>
            <a:off x="457200" y="2619788"/>
            <a:ext cx="8229600" cy="3506375"/>
          </a:xfrm>
        </p:spPr>
        <p:txBody>
          <a:bodyPr>
            <a:normAutofit/>
          </a:bodyPr>
          <a:lstStyle/>
          <a:p>
            <a:pPr marL="457200" indent="-457200">
              <a:buFont typeface="+mj-lt"/>
              <a:buAutoNum type="alphaUcPeriod"/>
            </a:pPr>
            <a:r>
              <a:rPr lang="en-US" sz="2400" dirty="0" smtClean="0"/>
              <a:t>Leak ion channels</a:t>
            </a:r>
          </a:p>
          <a:p>
            <a:pPr marL="457200" indent="-457200">
              <a:buFont typeface="+mj-lt"/>
              <a:buAutoNum type="alphaUcPeriod"/>
            </a:pPr>
            <a:r>
              <a:rPr lang="en-US" sz="2400" dirty="0" smtClean="0"/>
              <a:t>Voltage-gated potassium channels</a:t>
            </a:r>
          </a:p>
          <a:p>
            <a:pPr marL="457200" indent="-457200">
              <a:buFont typeface="+mj-lt"/>
              <a:buAutoNum type="alphaUcPeriod"/>
            </a:pPr>
            <a:r>
              <a:rPr lang="en-US" sz="2400" dirty="0" smtClean="0"/>
              <a:t>GABA</a:t>
            </a:r>
            <a:r>
              <a:rPr lang="en-US" sz="2400" baseline="-25000" dirty="0" smtClean="0"/>
              <a:t>A</a:t>
            </a:r>
            <a:r>
              <a:rPr lang="en-US" sz="2400" dirty="0" smtClean="0"/>
              <a:t> chloride channels</a:t>
            </a:r>
          </a:p>
          <a:p>
            <a:pPr marL="457200" indent="-457200">
              <a:buFont typeface="+mj-lt"/>
              <a:buAutoNum type="alphaUcPeriod"/>
            </a:pPr>
            <a:r>
              <a:rPr lang="en-US" sz="2400" dirty="0" smtClean="0"/>
              <a:t>Voltage-gated sodium channels</a:t>
            </a:r>
          </a:p>
          <a:p>
            <a:pPr marL="457200" indent="-457200">
              <a:buFont typeface="+mj-lt"/>
              <a:buAutoNum type="alphaUcPeriod"/>
            </a:pPr>
            <a:r>
              <a:rPr lang="en-US" sz="2400" dirty="0" smtClean="0"/>
              <a:t> A and B</a:t>
            </a:r>
            <a:endParaRPr lang="en-US" sz="2400"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964" b="76842"/>
          <a:stretch/>
        </p:blipFill>
        <p:spPr bwMode="auto">
          <a:xfrm>
            <a:off x="304800" y="1143000"/>
            <a:ext cx="3886200" cy="147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964" t="61265" b="26584"/>
          <a:stretch/>
        </p:blipFill>
        <p:spPr bwMode="auto">
          <a:xfrm>
            <a:off x="4253152" y="1611496"/>
            <a:ext cx="4586048" cy="914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9080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525" y="838200"/>
            <a:ext cx="4003675" cy="557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p:cNvSpPr txBox="1">
            <a:spLocks noChangeArrowheads="1"/>
          </p:cNvSpPr>
          <p:nvPr/>
        </p:nvSpPr>
        <p:spPr bwMode="auto">
          <a:xfrm>
            <a:off x="762000" y="15240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Steps in the generation of an action potential</a:t>
            </a:r>
          </a:p>
        </p:txBody>
      </p:sp>
    </p:spTree>
    <p:extLst>
      <p:ext uri="{BB962C8B-B14F-4D97-AF65-F5344CB8AC3E}">
        <p14:creationId xmlns:p14="http://schemas.microsoft.com/office/powerpoint/2010/main" val="183345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06_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90650"/>
            <a:ext cx="5776913"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Text Box 3"/>
          <p:cNvSpPr txBox="1">
            <a:spLocks noChangeArrowheads="1"/>
          </p:cNvSpPr>
          <p:nvPr/>
        </p:nvSpPr>
        <p:spPr bwMode="auto">
          <a:xfrm>
            <a:off x="914400" y="141288"/>
            <a:ext cx="73771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solidFill>
                  <a:schemeClr val="accent2"/>
                </a:solidFill>
                <a:cs typeface="Arial" panose="020B0604020202020204" pitchFamily="34" charset="0"/>
              </a:rPr>
              <a:t>Voltage-dependent properties of ion channels</a:t>
            </a:r>
          </a:p>
          <a:p>
            <a:pPr algn="ctr" eaLnBrk="1" hangingPunct="1">
              <a:spcBef>
                <a:spcPct val="0"/>
              </a:spcBef>
              <a:buFontTx/>
              <a:buNone/>
            </a:pPr>
            <a:r>
              <a:rPr lang="en-US" altLang="en-US" sz="2800">
                <a:solidFill>
                  <a:schemeClr val="accent2"/>
                </a:solidFill>
                <a:cs typeface="Arial" panose="020B0604020202020204" pitchFamily="34" charset="0"/>
              </a:rPr>
              <a:t> involved in the action potential</a:t>
            </a:r>
          </a:p>
        </p:txBody>
      </p:sp>
    </p:spTree>
    <p:extLst>
      <p:ext uri="{BB962C8B-B14F-4D97-AF65-F5344CB8AC3E}">
        <p14:creationId xmlns:p14="http://schemas.microsoft.com/office/powerpoint/2010/main" val="913728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57200"/>
            <a:ext cx="8458200" cy="4370427"/>
          </a:xfrm>
          <a:prstGeom prst="rect">
            <a:avLst/>
          </a:prstGeom>
          <a:noFill/>
        </p:spPr>
        <p:txBody>
          <a:bodyPr wrap="square" rtlCol="0">
            <a:spAutoFit/>
          </a:bodyPr>
          <a:lstStyle/>
          <a:p>
            <a:r>
              <a:rPr lang="en-US" sz="2800" dirty="0" smtClean="0"/>
              <a:t>Knowing about how the sodium and potassium channel </a:t>
            </a:r>
            <a:r>
              <a:rPr lang="en-US" sz="2800" dirty="0" err="1" smtClean="0"/>
              <a:t>conductances</a:t>
            </a:r>
            <a:r>
              <a:rPr lang="en-US" sz="2800" dirty="0" smtClean="0"/>
              <a:t> change during the action potential, draw the following:</a:t>
            </a:r>
          </a:p>
          <a:p>
            <a:endParaRPr lang="en-US" dirty="0" smtClean="0"/>
          </a:p>
          <a:p>
            <a:pPr marL="342900" indent="-342900">
              <a:buFont typeface="+mj-lt"/>
              <a:buAutoNum type="alphaUcPeriod"/>
            </a:pPr>
            <a:r>
              <a:rPr lang="en-US" sz="2000" dirty="0" smtClean="0"/>
              <a:t>The potassium current during an action potential (positive ions flowing out of the cell is a positive current) </a:t>
            </a:r>
          </a:p>
          <a:p>
            <a:pPr marL="342900" indent="-342900">
              <a:buFont typeface="+mj-lt"/>
              <a:buAutoNum type="alphaUcPeriod"/>
            </a:pPr>
            <a:r>
              <a:rPr lang="en-US" sz="2000" dirty="0" smtClean="0"/>
              <a:t>The sodium current during an action potential </a:t>
            </a:r>
            <a:r>
              <a:rPr lang="en-US" sz="2000" dirty="0"/>
              <a:t>(positive ions flowing </a:t>
            </a:r>
            <a:r>
              <a:rPr lang="en-US" sz="2000" dirty="0" smtClean="0"/>
              <a:t>into </a:t>
            </a:r>
            <a:r>
              <a:rPr lang="en-US" sz="2000" dirty="0"/>
              <a:t>the cell is a </a:t>
            </a:r>
            <a:r>
              <a:rPr lang="en-US" sz="2000" dirty="0" smtClean="0"/>
              <a:t>negative </a:t>
            </a:r>
            <a:r>
              <a:rPr lang="en-US" sz="2000" dirty="0"/>
              <a:t>current</a:t>
            </a:r>
            <a:r>
              <a:rPr lang="en-US" sz="2000" dirty="0" smtClean="0"/>
              <a:t>)</a:t>
            </a:r>
          </a:p>
          <a:p>
            <a:pPr marL="342900" indent="-342900">
              <a:buFont typeface="+mj-lt"/>
              <a:buAutoNum type="alphaUcPeriod"/>
            </a:pPr>
            <a:r>
              <a:rPr lang="en-US" sz="2000" dirty="0" smtClean="0"/>
              <a:t>The voltage response in response to a sustained 200 </a:t>
            </a:r>
            <a:r>
              <a:rPr lang="en-US" sz="2000" dirty="0" err="1" smtClean="0"/>
              <a:t>ms</a:t>
            </a:r>
            <a:r>
              <a:rPr lang="en-US" sz="2000" dirty="0" smtClean="0"/>
              <a:t> depolarizing current </a:t>
            </a:r>
          </a:p>
          <a:p>
            <a:pPr marL="342900" indent="-342900">
              <a:buFont typeface="+mj-lt"/>
              <a:buAutoNum type="alphaUcPeriod"/>
            </a:pPr>
            <a:r>
              <a:rPr lang="en-US" sz="2000" dirty="0" smtClean="0"/>
              <a:t>The voltage response in response to the same current if the voltage-dependent potassium channels are blocked.  </a:t>
            </a:r>
            <a:endParaRPr lang="en-US" sz="2000" dirty="0"/>
          </a:p>
          <a:p>
            <a:pPr marL="342900" indent="-342900">
              <a:buFont typeface="+mj-lt"/>
              <a:buAutoNum type="alphaUcPeriod"/>
            </a:pPr>
            <a:endParaRPr lang="en-US" dirty="0"/>
          </a:p>
          <a:p>
            <a:r>
              <a:rPr lang="en-US" dirty="0" smtClean="0"/>
              <a:t> </a:t>
            </a:r>
            <a:endParaRPr lang="en-US" dirty="0"/>
          </a:p>
        </p:txBody>
      </p:sp>
    </p:spTree>
    <p:extLst>
      <p:ext uri="{BB962C8B-B14F-4D97-AF65-F5344CB8AC3E}">
        <p14:creationId xmlns:p14="http://schemas.microsoft.com/office/powerpoint/2010/main" val="103033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52400"/>
            <a:ext cx="7315200" cy="523220"/>
          </a:xfrm>
          <a:prstGeom prst="rect">
            <a:avLst/>
          </a:prstGeom>
          <a:noFill/>
        </p:spPr>
        <p:txBody>
          <a:bodyPr wrap="square" rtlCol="0">
            <a:spAutoFit/>
          </a:bodyPr>
          <a:lstStyle/>
          <a:p>
            <a:pPr algn="ctr"/>
            <a:r>
              <a:rPr lang="en-US" sz="2800" dirty="0" smtClean="0"/>
              <a:t>Current clamp and voltage clamp recording</a:t>
            </a:r>
            <a:endParaRPr 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255" y="1600200"/>
            <a:ext cx="222134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77025" y="5791200"/>
            <a:ext cx="2314575" cy="646331"/>
          </a:xfrm>
          <a:prstGeom prst="rect">
            <a:avLst/>
          </a:prstGeom>
          <a:noFill/>
        </p:spPr>
        <p:txBody>
          <a:bodyPr wrap="square" rtlCol="0">
            <a:spAutoFit/>
          </a:bodyPr>
          <a:lstStyle/>
          <a:p>
            <a:r>
              <a:rPr lang="en-US" dirty="0" err="1" smtClean="0"/>
              <a:t>Venkataraman</a:t>
            </a:r>
            <a:r>
              <a:rPr lang="en-US" dirty="0" smtClean="0"/>
              <a:t> and Bartlett 2013</a:t>
            </a:r>
            <a:endParaRPr lang="en-US" dirty="0"/>
          </a:p>
        </p:txBody>
      </p:sp>
      <p:sp>
        <p:nvSpPr>
          <p:cNvPr id="4" name="TextBox 3"/>
          <p:cNvSpPr txBox="1"/>
          <p:nvPr/>
        </p:nvSpPr>
        <p:spPr>
          <a:xfrm>
            <a:off x="228599" y="762000"/>
            <a:ext cx="6448425" cy="6555641"/>
          </a:xfrm>
          <a:prstGeom prst="rect">
            <a:avLst/>
          </a:prstGeom>
          <a:noFill/>
        </p:spPr>
        <p:txBody>
          <a:bodyPr wrap="square" rtlCol="0">
            <a:spAutoFit/>
          </a:bodyPr>
          <a:lstStyle/>
          <a:p>
            <a:r>
              <a:rPr lang="en-US" sz="2000" b="1" dirty="0" smtClean="0"/>
              <a:t>Current clamp (black trace):</a:t>
            </a:r>
          </a:p>
          <a:p>
            <a:pPr marL="342900" indent="-342900">
              <a:buFont typeface="Arial" panose="020B0604020202020204" pitchFamily="34" charset="0"/>
              <a:buChar char="•"/>
            </a:pPr>
            <a:r>
              <a:rPr lang="en-US" sz="2000" dirty="0" smtClean="0"/>
              <a:t> Maintain current through the electrode constant. </a:t>
            </a:r>
          </a:p>
          <a:p>
            <a:pPr marL="342900" indent="-342900">
              <a:buFont typeface="Arial" panose="020B0604020202020204" pitchFamily="34" charset="0"/>
              <a:buChar char="•"/>
            </a:pPr>
            <a:r>
              <a:rPr lang="en-US" sz="2000" dirty="0" smtClean="0"/>
              <a:t>Measure changes in membrane voltage</a:t>
            </a:r>
          </a:p>
          <a:p>
            <a:pPr marL="342900" indent="-342900">
              <a:buFont typeface="Arial" panose="020B0604020202020204" pitchFamily="34" charset="0"/>
              <a:buChar char="•"/>
            </a:pPr>
            <a:r>
              <a:rPr lang="en-US" sz="2000" dirty="0" smtClean="0"/>
              <a:t>Advantage is that one can observe how a channel or channels would act normally if they are voltage-dependent.</a:t>
            </a:r>
          </a:p>
          <a:p>
            <a:pPr marL="342900" indent="-342900">
              <a:buFont typeface="Arial" panose="020B0604020202020204" pitchFamily="34" charset="0"/>
              <a:buChar char="•"/>
            </a:pPr>
            <a:r>
              <a:rPr lang="en-US" sz="2000" dirty="0" smtClean="0"/>
              <a:t>Generally only used with whole-cells, either with sharp or patch electrodes</a:t>
            </a:r>
          </a:p>
          <a:p>
            <a:endParaRPr lang="en-US" sz="2000" dirty="0"/>
          </a:p>
          <a:p>
            <a:r>
              <a:rPr lang="en-US" sz="2000" b="1" dirty="0" smtClean="0"/>
              <a:t>Voltage clamp (gray trace):</a:t>
            </a:r>
            <a:endParaRPr lang="en-US" sz="2000" b="1" dirty="0"/>
          </a:p>
          <a:p>
            <a:pPr marL="342900" indent="-342900">
              <a:buFont typeface="Arial" panose="020B0604020202020204" pitchFamily="34" charset="0"/>
              <a:buChar char="•"/>
            </a:pPr>
            <a:r>
              <a:rPr lang="en-US" sz="2000" dirty="0"/>
              <a:t> Maintain </a:t>
            </a:r>
            <a:r>
              <a:rPr lang="en-US" sz="2000" dirty="0" smtClean="0"/>
              <a:t>constant voltage. </a:t>
            </a:r>
            <a:endParaRPr lang="en-US" sz="2000" dirty="0"/>
          </a:p>
          <a:p>
            <a:pPr marL="342900" indent="-342900">
              <a:buFont typeface="Arial" panose="020B0604020202020204" pitchFamily="34" charset="0"/>
              <a:buChar char="•"/>
            </a:pPr>
            <a:r>
              <a:rPr lang="en-US" sz="2000" dirty="0"/>
              <a:t>Measure changes </a:t>
            </a:r>
            <a:r>
              <a:rPr lang="en-US" sz="2000" dirty="0" smtClean="0"/>
              <a:t>in current through the electrode to maintain voltage, with patch electrodes</a:t>
            </a:r>
          </a:p>
          <a:p>
            <a:pPr marL="342900" indent="-342900">
              <a:buFont typeface="Arial" panose="020B0604020202020204" pitchFamily="34" charset="0"/>
              <a:buChar char="•"/>
            </a:pPr>
            <a:r>
              <a:rPr lang="en-US" sz="2000" dirty="0" smtClean="0"/>
              <a:t>Advantage is that one can observe time-dependent changes in current at a given voltage, which are proportional to time-dependent conductance changes.</a:t>
            </a:r>
          </a:p>
          <a:p>
            <a:pPr marL="342900" indent="-342900">
              <a:buFont typeface="Arial" panose="020B0604020202020204" pitchFamily="34" charset="0"/>
              <a:buChar char="•"/>
            </a:pPr>
            <a:r>
              <a:rPr lang="en-US" sz="2000" dirty="0" smtClean="0"/>
              <a:t>Can look at whole-cell or single channel currents</a:t>
            </a:r>
          </a:p>
          <a:p>
            <a:pPr marL="342900" indent="-342900">
              <a:buFont typeface="Arial" panose="020B0604020202020204" pitchFamily="34" charset="0"/>
              <a:buChar char="•"/>
            </a:pPr>
            <a:r>
              <a:rPr lang="en-US" sz="2000" dirty="0" smtClean="0"/>
              <a:t>Disadvantage is that the assumption for </a:t>
            </a:r>
            <a:r>
              <a:rPr lang="en-US" sz="2000" dirty="0" err="1" smtClean="0"/>
              <a:t>isopotential</a:t>
            </a:r>
            <a:r>
              <a:rPr lang="en-US" sz="2000" dirty="0" smtClean="0"/>
              <a:t> across the recorded cell is often violated.  </a:t>
            </a:r>
            <a:endParaRPr lang="en-US" sz="2000" dirty="0"/>
          </a:p>
          <a:p>
            <a:pPr marL="342900" indent="-34290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1182170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harmacological inhibition of Na+ and K+ chann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4419600" cy="5754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0" y="273664"/>
            <a:ext cx="3581400" cy="5724644"/>
          </a:xfrm>
          <a:prstGeom prst="rect">
            <a:avLst/>
          </a:prstGeom>
          <a:noFill/>
        </p:spPr>
        <p:txBody>
          <a:bodyPr wrap="square" rtlCol="0">
            <a:spAutoFit/>
          </a:bodyPr>
          <a:lstStyle/>
          <a:p>
            <a:r>
              <a:rPr lang="en-US" sz="2400" dirty="0" smtClean="0"/>
              <a:t>Voltage clamp recordings</a:t>
            </a:r>
          </a:p>
          <a:p>
            <a:r>
              <a:rPr lang="en-US" dirty="0" smtClean="0"/>
              <a:t>- A feedback circuit measures the currents needed to maintain a constant transmembrane voltage.  </a:t>
            </a:r>
            <a:endParaRPr lang="en-US" dirty="0"/>
          </a:p>
          <a:p>
            <a:endParaRPr lang="en-US" sz="2000" dirty="0" smtClean="0"/>
          </a:p>
          <a:p>
            <a:r>
              <a:rPr lang="en-US" sz="2000" dirty="0" err="1" smtClean="0"/>
              <a:t>I</a:t>
            </a:r>
            <a:r>
              <a:rPr lang="en-US" sz="2000" baseline="-25000" dirty="0" err="1" smtClean="0"/>
              <a:t>Na</a:t>
            </a:r>
            <a:r>
              <a:rPr lang="en-US" sz="2000" dirty="0" smtClean="0"/>
              <a:t>=</a:t>
            </a:r>
            <a:r>
              <a:rPr lang="en-US" sz="2000" dirty="0" err="1" smtClean="0"/>
              <a:t>g</a:t>
            </a:r>
            <a:r>
              <a:rPr lang="en-US" sz="2000" baseline="-25000" dirty="0" err="1" smtClean="0"/>
              <a:t>Na</a:t>
            </a:r>
            <a:r>
              <a:rPr lang="en-US" sz="2000" dirty="0" smtClean="0"/>
              <a:t>(</a:t>
            </a:r>
            <a:r>
              <a:rPr lang="en-US" sz="2000" dirty="0" err="1" smtClean="0"/>
              <a:t>V</a:t>
            </a:r>
            <a:r>
              <a:rPr lang="en-US" sz="2000" baseline="-25000" dirty="0" err="1" smtClean="0"/>
              <a:t>mem</a:t>
            </a:r>
            <a:r>
              <a:rPr lang="en-US" sz="2000" dirty="0" err="1" smtClean="0"/>
              <a:t>-E</a:t>
            </a:r>
            <a:r>
              <a:rPr lang="en-US" sz="2000" baseline="-25000" dirty="0" err="1" smtClean="0"/>
              <a:t>Na</a:t>
            </a:r>
            <a:r>
              <a:rPr lang="en-US" sz="2000" dirty="0" smtClean="0"/>
              <a:t>)</a:t>
            </a:r>
          </a:p>
          <a:p>
            <a:r>
              <a:rPr lang="en-US" sz="2000" dirty="0" smtClean="0"/>
              <a:t>I</a:t>
            </a:r>
            <a:r>
              <a:rPr lang="en-US" sz="2000" baseline="-25000" dirty="0" smtClean="0"/>
              <a:t>K</a:t>
            </a:r>
            <a:r>
              <a:rPr lang="en-US" sz="2000" dirty="0" smtClean="0"/>
              <a:t>=</a:t>
            </a:r>
            <a:r>
              <a:rPr lang="en-US" sz="2000" dirty="0" err="1" smtClean="0"/>
              <a:t>g</a:t>
            </a:r>
            <a:r>
              <a:rPr lang="en-US" sz="2000" baseline="-25000" dirty="0" err="1" smtClean="0"/>
              <a:t>K</a:t>
            </a:r>
            <a:r>
              <a:rPr lang="en-US" sz="2000" dirty="0" smtClean="0"/>
              <a:t>(</a:t>
            </a:r>
            <a:r>
              <a:rPr lang="en-US" sz="2000" dirty="0" err="1" smtClean="0"/>
              <a:t>V</a:t>
            </a:r>
            <a:r>
              <a:rPr lang="en-US" sz="2000" baseline="-25000" dirty="0" err="1" smtClean="0"/>
              <a:t>mem</a:t>
            </a:r>
            <a:r>
              <a:rPr lang="en-US" sz="2000" dirty="0" smtClean="0"/>
              <a:t>-E</a:t>
            </a:r>
            <a:r>
              <a:rPr lang="en-US" sz="2000" baseline="-25000" dirty="0"/>
              <a:t>K</a:t>
            </a:r>
            <a:r>
              <a:rPr lang="en-US" sz="2000" dirty="0" smtClean="0"/>
              <a:t>)</a:t>
            </a:r>
            <a:endParaRPr lang="en-US" sz="2000" dirty="0"/>
          </a:p>
          <a:p>
            <a:r>
              <a:rPr lang="en-US" sz="2000" dirty="0" smtClean="0"/>
              <a:t>E</a:t>
            </a:r>
            <a:r>
              <a:rPr lang="en-US" sz="2000" baseline="-25000" dirty="0" smtClean="0"/>
              <a:t>K</a:t>
            </a:r>
            <a:r>
              <a:rPr lang="en-US" sz="2000" dirty="0" smtClean="0"/>
              <a:t>= -90 mV</a:t>
            </a:r>
            <a:endParaRPr lang="en-US" sz="2000" dirty="0"/>
          </a:p>
          <a:p>
            <a:r>
              <a:rPr lang="en-US" sz="2000" dirty="0" err="1" smtClean="0"/>
              <a:t>E</a:t>
            </a:r>
            <a:r>
              <a:rPr lang="en-US" sz="2000" baseline="-25000" dirty="0" err="1" smtClean="0"/>
              <a:t>Na</a:t>
            </a:r>
            <a:r>
              <a:rPr lang="en-US" sz="2000" dirty="0" smtClean="0"/>
              <a:t>= +50 mV</a:t>
            </a:r>
          </a:p>
          <a:p>
            <a:r>
              <a:rPr lang="en-US" sz="2000" dirty="0" err="1" smtClean="0"/>
              <a:t>V</a:t>
            </a:r>
            <a:r>
              <a:rPr lang="en-US" sz="2000" baseline="-25000" dirty="0" err="1" smtClean="0"/>
              <a:t>mem</a:t>
            </a:r>
            <a:r>
              <a:rPr lang="en-US" sz="2000" dirty="0" smtClean="0"/>
              <a:t>= -65 mV</a:t>
            </a:r>
          </a:p>
          <a:p>
            <a:r>
              <a:rPr lang="en-US" sz="2000" dirty="0" smtClean="0"/>
              <a:t>Voltage step to 0 mV</a:t>
            </a:r>
          </a:p>
          <a:p>
            <a:endParaRPr lang="en-US" sz="2000" dirty="0"/>
          </a:p>
          <a:p>
            <a:r>
              <a:rPr lang="en-US" sz="2000" dirty="0" smtClean="0"/>
              <a:t>So </a:t>
            </a:r>
            <a:r>
              <a:rPr lang="en-US" sz="2000" dirty="0" err="1" smtClean="0"/>
              <a:t>I</a:t>
            </a:r>
            <a:r>
              <a:rPr lang="en-US" sz="2000" baseline="-25000" dirty="0" err="1" smtClean="0"/>
              <a:t>Na</a:t>
            </a:r>
            <a:r>
              <a:rPr lang="en-US" sz="2000" dirty="0" smtClean="0"/>
              <a:t>=</a:t>
            </a:r>
            <a:r>
              <a:rPr lang="en-US" sz="2000" dirty="0" err="1" smtClean="0"/>
              <a:t>g</a:t>
            </a:r>
            <a:r>
              <a:rPr lang="en-US" sz="2000" baseline="-25000" dirty="0" err="1" smtClean="0"/>
              <a:t>Na</a:t>
            </a:r>
            <a:r>
              <a:rPr lang="en-US" sz="2000" dirty="0" smtClean="0"/>
              <a:t>((0)-(50))=</a:t>
            </a:r>
            <a:r>
              <a:rPr lang="en-US" sz="2000" dirty="0" err="1" smtClean="0"/>
              <a:t>g</a:t>
            </a:r>
            <a:r>
              <a:rPr lang="en-US" sz="2000" baseline="-25000" dirty="0" err="1" smtClean="0"/>
              <a:t>Na</a:t>
            </a:r>
            <a:r>
              <a:rPr lang="en-US" sz="2000" dirty="0" smtClean="0"/>
              <a:t>(-50), a negative, or inward, current</a:t>
            </a:r>
            <a:endParaRPr lang="en-US" sz="2000" dirty="0"/>
          </a:p>
          <a:p>
            <a:endParaRPr lang="en-US" sz="2400" dirty="0" smtClean="0"/>
          </a:p>
          <a:p>
            <a:r>
              <a:rPr lang="en-US" sz="2000" dirty="0"/>
              <a:t>So </a:t>
            </a:r>
            <a:r>
              <a:rPr lang="en-US" sz="2000" dirty="0" smtClean="0"/>
              <a:t>I</a:t>
            </a:r>
            <a:r>
              <a:rPr lang="en-US" sz="2000" baseline="-25000" dirty="0" smtClean="0"/>
              <a:t>K</a:t>
            </a:r>
            <a:r>
              <a:rPr lang="en-US" sz="2000" dirty="0" smtClean="0"/>
              <a:t>=</a:t>
            </a:r>
            <a:r>
              <a:rPr lang="en-US" sz="2000" dirty="0" err="1" smtClean="0"/>
              <a:t>g</a:t>
            </a:r>
            <a:r>
              <a:rPr lang="en-US" sz="2000" baseline="-25000" dirty="0" err="1" smtClean="0"/>
              <a:t>K</a:t>
            </a:r>
            <a:r>
              <a:rPr lang="en-US" sz="2000" dirty="0" smtClean="0"/>
              <a:t>((0)-(-90))=</a:t>
            </a:r>
            <a:r>
              <a:rPr lang="en-US" sz="2000" dirty="0" err="1"/>
              <a:t>g</a:t>
            </a:r>
            <a:r>
              <a:rPr lang="en-US" sz="2000" baseline="-25000" dirty="0" err="1"/>
              <a:t>Na</a:t>
            </a:r>
            <a:r>
              <a:rPr lang="en-US" sz="2000" dirty="0" smtClean="0"/>
              <a:t>(+90), </a:t>
            </a:r>
            <a:r>
              <a:rPr lang="en-US" sz="2000" dirty="0"/>
              <a:t>a </a:t>
            </a:r>
            <a:r>
              <a:rPr lang="en-US" sz="2000" dirty="0" smtClean="0"/>
              <a:t>positive, </a:t>
            </a:r>
            <a:r>
              <a:rPr lang="en-US" sz="2000" dirty="0"/>
              <a:t>or </a:t>
            </a:r>
            <a:r>
              <a:rPr lang="en-US" sz="2000" dirty="0" smtClean="0"/>
              <a:t>outward, </a:t>
            </a:r>
            <a:r>
              <a:rPr lang="en-US" sz="2000" dirty="0"/>
              <a:t>current</a:t>
            </a:r>
          </a:p>
          <a:p>
            <a:endParaRPr lang="en-US" sz="2400" dirty="0"/>
          </a:p>
        </p:txBody>
      </p:sp>
      <p:sp>
        <p:nvSpPr>
          <p:cNvPr id="3" name="TextBox 2"/>
          <p:cNvSpPr txBox="1"/>
          <p:nvPr/>
        </p:nvSpPr>
        <p:spPr>
          <a:xfrm>
            <a:off x="3124200" y="3105090"/>
            <a:ext cx="1447800" cy="400110"/>
          </a:xfrm>
          <a:prstGeom prst="rect">
            <a:avLst/>
          </a:prstGeom>
          <a:noFill/>
        </p:spPr>
        <p:txBody>
          <a:bodyPr wrap="square" rtlCol="0">
            <a:spAutoFit/>
          </a:bodyPr>
          <a:lstStyle/>
          <a:p>
            <a:r>
              <a:rPr lang="en-US" sz="2000" dirty="0" smtClean="0"/>
              <a:t>to block </a:t>
            </a:r>
            <a:r>
              <a:rPr lang="en-US" sz="2000" dirty="0" err="1" smtClean="0"/>
              <a:t>I</a:t>
            </a:r>
            <a:r>
              <a:rPr lang="en-US" sz="2000" baseline="-25000" dirty="0" err="1" smtClean="0"/>
              <a:t>Na</a:t>
            </a:r>
            <a:endParaRPr lang="en-US" sz="2000" dirty="0"/>
          </a:p>
        </p:txBody>
      </p:sp>
      <p:sp>
        <p:nvSpPr>
          <p:cNvPr id="5" name="TextBox 4"/>
          <p:cNvSpPr txBox="1"/>
          <p:nvPr/>
        </p:nvSpPr>
        <p:spPr>
          <a:xfrm>
            <a:off x="2895600" y="4419600"/>
            <a:ext cx="1447800" cy="400110"/>
          </a:xfrm>
          <a:prstGeom prst="rect">
            <a:avLst/>
          </a:prstGeom>
          <a:noFill/>
        </p:spPr>
        <p:txBody>
          <a:bodyPr wrap="square" rtlCol="0">
            <a:spAutoFit/>
          </a:bodyPr>
          <a:lstStyle/>
          <a:p>
            <a:r>
              <a:rPr lang="en-US" sz="2000" dirty="0" smtClean="0"/>
              <a:t>to block I</a:t>
            </a:r>
            <a:r>
              <a:rPr lang="en-US" sz="2000" baseline="-25000" dirty="0"/>
              <a:t>K</a:t>
            </a:r>
            <a:endParaRPr lang="en-US" sz="2000" dirty="0"/>
          </a:p>
        </p:txBody>
      </p:sp>
    </p:spTree>
    <p:extLst>
      <p:ext uri="{BB962C8B-B14F-4D97-AF65-F5344CB8AC3E}">
        <p14:creationId xmlns:p14="http://schemas.microsoft.com/office/powerpoint/2010/main" val="78928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ebartle\Documents\Neural Mech Health Disease\Fundamental Neuroscience book materials\Chapter05\005004.jpg"/>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1233488" y="1905000"/>
            <a:ext cx="66151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1"/>
          <p:cNvSpPr txBox="1">
            <a:spLocks noChangeArrowheads="1"/>
          </p:cNvSpPr>
          <p:nvPr/>
        </p:nvSpPr>
        <p:spPr bwMode="auto">
          <a:xfrm>
            <a:off x="228600" y="228600"/>
            <a:ext cx="8610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t>The relationship between membrane potential and equilibrium (reversal) potential determines how opening a channel will affect the membrane potential and the direction of ion movement.</a:t>
            </a:r>
          </a:p>
        </p:txBody>
      </p:sp>
    </p:spTree>
    <p:extLst>
      <p:ext uri="{BB962C8B-B14F-4D97-AF65-F5344CB8AC3E}">
        <p14:creationId xmlns:p14="http://schemas.microsoft.com/office/powerpoint/2010/main" val="2674512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10600" cy="1143000"/>
          </a:xfrm>
        </p:spPr>
        <p:txBody>
          <a:bodyPr>
            <a:normAutofit fontScale="90000"/>
          </a:bodyPr>
          <a:lstStyle/>
          <a:p>
            <a:r>
              <a:rPr lang="en-US" sz="3200" dirty="0" smtClean="0"/>
              <a:t>Clicker question: How is it possible to have a depolarizing ion channel that inhibits action potentials?</a:t>
            </a:r>
            <a:endParaRPr lang="en-US" sz="3200" dirty="0"/>
          </a:p>
        </p:txBody>
      </p:sp>
      <p:sp>
        <p:nvSpPr>
          <p:cNvPr id="3" name="Content Placeholder 2"/>
          <p:cNvSpPr>
            <a:spLocks noGrp="1"/>
          </p:cNvSpPr>
          <p:nvPr>
            <p:ph idx="1"/>
          </p:nvPr>
        </p:nvSpPr>
        <p:spPr/>
        <p:txBody>
          <a:bodyPr>
            <a:normAutofit/>
          </a:bodyPr>
          <a:lstStyle/>
          <a:p>
            <a:pPr marL="514350" indent="-514350">
              <a:buFont typeface="+mj-lt"/>
              <a:buAutoNum type="alphaUcPeriod"/>
            </a:pPr>
            <a:r>
              <a:rPr lang="en-US" sz="2400" dirty="0" smtClean="0"/>
              <a:t>The ion channel’s reversal potential is above resting potential but below (more hyperpolarized) than action potential threshold. </a:t>
            </a:r>
          </a:p>
          <a:p>
            <a:pPr marL="514350" indent="-514350">
              <a:buFont typeface="+mj-lt"/>
              <a:buAutoNum type="alphaUcPeriod"/>
            </a:pPr>
            <a:r>
              <a:rPr lang="en-US" sz="2400" dirty="0"/>
              <a:t>The ion channel’s reversal potential is </a:t>
            </a:r>
            <a:r>
              <a:rPr lang="en-US" sz="2400" dirty="0" smtClean="0"/>
              <a:t>below </a:t>
            </a:r>
            <a:r>
              <a:rPr lang="en-US" sz="2400" dirty="0"/>
              <a:t>resting potential but </a:t>
            </a:r>
            <a:r>
              <a:rPr lang="en-US" sz="2400" dirty="0" smtClean="0"/>
              <a:t>above </a:t>
            </a:r>
            <a:r>
              <a:rPr lang="en-US" sz="2400" dirty="0"/>
              <a:t>(more </a:t>
            </a:r>
            <a:r>
              <a:rPr lang="en-US" sz="2400" dirty="0" smtClean="0"/>
              <a:t>depolarized</a:t>
            </a:r>
            <a:r>
              <a:rPr lang="en-US" sz="2400" dirty="0"/>
              <a:t>) than action potential threshold. </a:t>
            </a:r>
            <a:endParaRPr lang="en-US" sz="2400" dirty="0" smtClean="0"/>
          </a:p>
          <a:p>
            <a:pPr marL="514350" indent="-514350">
              <a:buFont typeface="+mj-lt"/>
              <a:buAutoNum type="alphaUcPeriod"/>
            </a:pPr>
            <a:r>
              <a:rPr lang="en-US" sz="2400" dirty="0" smtClean="0"/>
              <a:t>Depolarization activates voltage-dependent sodium channels</a:t>
            </a:r>
          </a:p>
          <a:p>
            <a:pPr marL="514350" indent="-514350">
              <a:buFont typeface="+mj-lt"/>
              <a:buAutoNum type="alphaUcPeriod"/>
            </a:pPr>
            <a:r>
              <a:rPr lang="en-US" sz="2400" dirty="0" smtClean="0"/>
              <a:t>Depolarization inactivates voltage-dependent potassium channels</a:t>
            </a:r>
          </a:p>
          <a:p>
            <a:pPr marL="514350" indent="-514350">
              <a:buFont typeface="+mj-lt"/>
              <a:buAutoNum type="alphaUcPeriod"/>
            </a:pPr>
            <a:r>
              <a:rPr lang="en-US" sz="2400" dirty="0" smtClean="0"/>
              <a:t>None of the above</a:t>
            </a:r>
            <a:endParaRPr lang="en-US" sz="2400" dirty="0"/>
          </a:p>
        </p:txBody>
      </p:sp>
    </p:spTree>
    <p:extLst>
      <p:ext uri="{BB962C8B-B14F-4D97-AF65-F5344CB8AC3E}">
        <p14:creationId xmlns:p14="http://schemas.microsoft.com/office/powerpoint/2010/main" val="335233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184150" y="1077913"/>
            <a:ext cx="89598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257300" indent="-342900">
              <a:spcBef>
                <a:spcPct val="20000"/>
              </a:spcBef>
              <a:buChar char="•"/>
              <a:defRPr sz="2400">
                <a:solidFill>
                  <a:schemeClr val="tx1"/>
                </a:solidFill>
                <a:latin typeface="Arial" panose="020B0604020202020204" pitchFamily="34" charset="0"/>
              </a:defRPr>
            </a:lvl3pPr>
            <a:lvl4pPr marL="1714500" indent="-3429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u="sng"/>
              <a:t>Refractory period</a:t>
            </a:r>
            <a:r>
              <a:rPr lang="en-US" altLang="en-US" sz="2000"/>
              <a:t> - the time during which it is not possible to generate</a:t>
            </a:r>
          </a:p>
          <a:p>
            <a:pPr eaLnBrk="1" hangingPunct="1">
              <a:spcBef>
                <a:spcPct val="0"/>
              </a:spcBef>
              <a:buFontTx/>
              <a:buNone/>
            </a:pPr>
            <a:r>
              <a:rPr lang="en-US" altLang="en-US" sz="2000"/>
              <a:t>		a second action potential</a:t>
            </a:r>
          </a:p>
          <a:p>
            <a:pPr eaLnBrk="1" hangingPunct="1">
              <a:spcBef>
                <a:spcPct val="0"/>
              </a:spcBef>
              <a:buFontTx/>
              <a:buNone/>
            </a:pPr>
            <a:endParaRPr lang="en-US" altLang="en-US" sz="2000"/>
          </a:p>
          <a:p>
            <a:pPr eaLnBrk="1" hangingPunct="1">
              <a:spcBef>
                <a:spcPct val="0"/>
              </a:spcBef>
              <a:buFont typeface="Times" panose="02020603050405020304" pitchFamily="18" charset="0"/>
              <a:buAutoNum type="arabicPeriod"/>
            </a:pPr>
            <a:r>
              <a:rPr lang="en-US" altLang="en-US" sz="2000" u="sng"/>
              <a:t>Absolute refractory period</a:t>
            </a:r>
            <a:r>
              <a:rPr lang="en-US" altLang="en-US" sz="2000"/>
              <a:t> - determined by complete inactivation of voltage-</a:t>
            </a:r>
          </a:p>
          <a:p>
            <a:pPr lvl="3" eaLnBrk="1" hangingPunct="1">
              <a:spcBef>
                <a:spcPct val="0"/>
              </a:spcBef>
              <a:buFont typeface="Times" panose="02020603050405020304" pitchFamily="18" charset="0"/>
              <a:buNone/>
            </a:pPr>
            <a:r>
              <a:rPr lang="en-US" altLang="en-US"/>
              <a:t>			             sensitive Na channels</a:t>
            </a:r>
          </a:p>
          <a:p>
            <a:pPr lvl="3" eaLnBrk="1" hangingPunct="1">
              <a:spcBef>
                <a:spcPct val="0"/>
              </a:spcBef>
              <a:buFont typeface="Times" panose="02020603050405020304" pitchFamily="18" charset="0"/>
              <a:buNone/>
            </a:pPr>
            <a:r>
              <a:rPr lang="en-US" altLang="en-US"/>
              <a:t>			        - no amount of depolarization can elicit</a:t>
            </a:r>
          </a:p>
          <a:p>
            <a:pPr lvl="3" eaLnBrk="1" hangingPunct="1">
              <a:spcBef>
                <a:spcPct val="0"/>
              </a:spcBef>
              <a:buFont typeface="Times" panose="02020603050405020304" pitchFamily="18" charset="0"/>
              <a:buNone/>
            </a:pPr>
            <a:r>
              <a:rPr lang="en-US" altLang="en-US"/>
              <a:t>				regenerative response</a:t>
            </a:r>
          </a:p>
          <a:p>
            <a:pPr eaLnBrk="1" hangingPunct="1">
              <a:spcBef>
                <a:spcPct val="0"/>
              </a:spcBef>
              <a:buFont typeface="Times" panose="02020603050405020304" pitchFamily="18" charset="0"/>
              <a:buNone/>
            </a:pPr>
            <a:endParaRPr lang="en-US" altLang="en-US" sz="2000" b="1" u="sng"/>
          </a:p>
          <a:p>
            <a:pPr eaLnBrk="1" hangingPunct="1">
              <a:spcBef>
                <a:spcPct val="0"/>
              </a:spcBef>
              <a:buFont typeface="Times" panose="02020603050405020304" pitchFamily="18" charset="0"/>
              <a:buAutoNum type="arabicPeriod" startAt="2"/>
            </a:pPr>
            <a:r>
              <a:rPr lang="en-US" altLang="en-US" sz="2000" u="sng"/>
              <a:t>Relative refractory period</a:t>
            </a:r>
            <a:r>
              <a:rPr lang="en-US" altLang="en-US" sz="2000"/>
              <a:t> - determined by large </a:t>
            </a:r>
            <a:r>
              <a:rPr lang="en-US" altLang="en-US" sz="2400"/>
              <a:t>g</a:t>
            </a:r>
            <a:r>
              <a:rPr lang="en-US" altLang="en-US" sz="2000"/>
              <a:t>k relative to </a:t>
            </a:r>
            <a:r>
              <a:rPr lang="en-US" altLang="en-US" sz="2400"/>
              <a:t>g</a:t>
            </a:r>
            <a:r>
              <a:rPr lang="en-US" altLang="en-US" sz="2000"/>
              <a:t>na </a:t>
            </a:r>
          </a:p>
          <a:p>
            <a:pPr lvl="2" eaLnBrk="1" hangingPunct="1">
              <a:spcBef>
                <a:spcPct val="0"/>
              </a:spcBef>
              <a:buFont typeface="Times" panose="02020603050405020304" pitchFamily="18" charset="0"/>
              <a:buNone/>
            </a:pPr>
            <a:r>
              <a:rPr lang="en-US" altLang="en-US" sz="2000" b="1"/>
              <a:t>				</a:t>
            </a:r>
            <a:r>
              <a:rPr lang="en-US" altLang="en-US" sz="2000"/>
              <a:t>(Na channels starting to recover from </a:t>
            </a:r>
          </a:p>
          <a:p>
            <a:pPr lvl="2" eaLnBrk="1" hangingPunct="1">
              <a:spcBef>
                <a:spcPct val="0"/>
              </a:spcBef>
              <a:buFont typeface="Times" panose="02020603050405020304" pitchFamily="18" charset="0"/>
              <a:buNone/>
            </a:pPr>
            <a:r>
              <a:rPr lang="en-US" altLang="en-US" sz="2000"/>
              <a:t>				inactivation)</a:t>
            </a:r>
          </a:p>
          <a:p>
            <a:pPr lvl="2" eaLnBrk="1" hangingPunct="1">
              <a:spcBef>
                <a:spcPct val="0"/>
              </a:spcBef>
              <a:buFont typeface="Times" panose="02020603050405020304" pitchFamily="18" charset="0"/>
              <a:buNone/>
            </a:pPr>
            <a:r>
              <a:rPr lang="en-US" altLang="en-US" sz="2000"/>
              <a:t>			       - a large depolarization can increase </a:t>
            </a:r>
            <a:r>
              <a:rPr lang="en-US" altLang="en-US"/>
              <a:t>g</a:t>
            </a:r>
            <a:r>
              <a:rPr lang="en-US" altLang="en-US" sz="2000"/>
              <a:t>na enough</a:t>
            </a:r>
          </a:p>
          <a:p>
            <a:pPr lvl="2" eaLnBrk="1" hangingPunct="1">
              <a:spcBef>
                <a:spcPct val="0"/>
              </a:spcBef>
              <a:buFont typeface="Times" panose="02020603050405020304" pitchFamily="18" charset="0"/>
              <a:buNone/>
            </a:pPr>
            <a:r>
              <a:rPr lang="en-US" altLang="en-US" sz="2000"/>
              <a:t>				to initiate the regenerative response</a:t>
            </a:r>
            <a:endParaRPr lang="en-US" altLang="en-US" sz="2000" b="1" u="sng"/>
          </a:p>
        </p:txBody>
      </p:sp>
    </p:spTree>
    <p:extLst>
      <p:ext uri="{BB962C8B-B14F-4D97-AF65-F5344CB8AC3E}">
        <p14:creationId xmlns:p14="http://schemas.microsoft.com/office/powerpoint/2010/main" val="3845575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en-US" altLang="en-US" sz="2800" smtClean="0"/>
              <a:t>Action potentials generated </a:t>
            </a:r>
            <a:br>
              <a:rPr lang="en-US" altLang="en-US" sz="2800" smtClean="0"/>
            </a:br>
            <a:r>
              <a:rPr lang="en-US" altLang="en-US" sz="2800" smtClean="0"/>
              <a:t>in response to a visual stimulus</a:t>
            </a:r>
          </a:p>
        </p:txBody>
      </p:sp>
      <p:pic>
        <p:nvPicPr>
          <p:cNvPr id="369667" name="rs_vis1">
            <a:hlinkClick r:id="" action="ppaction://media"/>
          </p:cNvPr>
          <p:cNvPicPr>
            <a:picLocks noGrp="1" noChangeAspect="1" noChangeArrowheads="1"/>
          </p:cNvPicPr>
          <p:nvPr>
            <p:ph idx="4294967295"/>
            <a:videoFile r:link="rId2"/>
            <p:extLst>
              <p:ext uri="{DAA4B4D4-6D71-4841-9C94-3DE7FCFB9230}">
                <p14:media xmlns:p14="http://schemas.microsoft.com/office/powerpoint/2010/main" r:embed="rId1"/>
              </p:ext>
            </p:extLst>
          </p:nvPr>
        </p:nvPicPr>
        <p:blipFill>
          <a:blip r:embed="rId5"/>
          <a:srcRect/>
          <a:stretch>
            <a:fillRect/>
          </a:stretch>
        </p:blipFill>
        <p:spPr>
          <a:xfrm>
            <a:off x="3505201" y="1611314"/>
            <a:ext cx="5181600" cy="3886200"/>
          </a:xfrm>
        </p:spPr>
      </p:pic>
      <p:sp>
        <p:nvSpPr>
          <p:cNvPr id="78852" name="Rectangle 4" descr="Dark vertical"/>
          <p:cNvSpPr>
            <a:spLocks noChangeArrowheads="1"/>
          </p:cNvSpPr>
          <p:nvPr/>
        </p:nvSpPr>
        <p:spPr bwMode="auto">
          <a:xfrm>
            <a:off x="685800" y="3352800"/>
            <a:ext cx="2590800" cy="2209800"/>
          </a:xfrm>
          <a:prstGeom prst="rect">
            <a:avLst/>
          </a:prstGeom>
          <a:pattFill prst="dkVert">
            <a:fgClr>
              <a:schemeClr val="tx1"/>
            </a:fgClr>
            <a:bgClr>
              <a:schemeClr val="bg1"/>
            </a:bgClr>
          </a:patt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8853" name="Text Box 5"/>
          <p:cNvSpPr txBox="1">
            <a:spLocks noChangeArrowheads="1"/>
          </p:cNvSpPr>
          <p:nvPr/>
        </p:nvSpPr>
        <p:spPr bwMode="auto">
          <a:xfrm>
            <a:off x="457200" y="2362200"/>
            <a:ext cx="27432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dirty="0"/>
              <a:t>Visual stimulus= </a:t>
            </a:r>
            <a:endParaRPr lang="en-US" altLang="en-US" sz="1800" dirty="0" smtClean="0"/>
          </a:p>
          <a:p>
            <a:pPr eaLnBrk="1" hangingPunct="1">
              <a:spcBef>
                <a:spcPct val="50000"/>
              </a:spcBef>
              <a:buFontTx/>
              <a:buNone/>
            </a:pPr>
            <a:r>
              <a:rPr lang="en-US" altLang="en-US" sz="1800" dirty="0" smtClean="0"/>
              <a:t>slowly </a:t>
            </a:r>
            <a:r>
              <a:rPr lang="en-US" altLang="en-US" sz="1800" dirty="0"/>
              <a:t>moving grating</a:t>
            </a:r>
          </a:p>
        </p:txBody>
      </p:sp>
      <p:sp>
        <p:nvSpPr>
          <p:cNvPr id="78854" name="Text Box 6"/>
          <p:cNvSpPr txBox="1">
            <a:spLocks noChangeArrowheads="1"/>
          </p:cNvSpPr>
          <p:nvPr/>
        </p:nvSpPr>
        <p:spPr bwMode="auto">
          <a:xfrm>
            <a:off x="4572000" y="5943600"/>
            <a:ext cx="434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dirty="0"/>
              <a:t>From David McCormick’s lab, Yale</a:t>
            </a:r>
          </a:p>
        </p:txBody>
      </p:sp>
    </p:spTree>
    <p:extLst>
      <p:ext uri="{BB962C8B-B14F-4D97-AF65-F5344CB8AC3E}">
        <p14:creationId xmlns:p14="http://schemas.microsoft.com/office/powerpoint/2010/main" val="31626581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6966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69667"/>
                                        </p:tgtEl>
                                      </p:cBhvr>
                                    </p:cmd>
                                  </p:childTnLst>
                                </p:cTn>
                              </p:par>
                            </p:childTnLst>
                          </p:cTn>
                        </p:par>
                      </p:childTnLst>
                    </p:cTn>
                  </p:par>
                </p:childTnLst>
              </p:cTn>
              <p:nextCondLst>
                <p:cond evt="onClick" delay="0">
                  <p:tgtEl>
                    <p:spTgt spid="369667"/>
                  </p:tgtEl>
                </p:cond>
              </p:nextCondLst>
            </p:seq>
            <p:video>
              <p:cMediaNode>
                <p:cTn id="7" fill="hold" display="0">
                  <p:stCondLst>
                    <p:cond delay="indefinite"/>
                  </p:stCondLst>
                  <p:endCondLst>
                    <p:cond evt="onNext" delay="0">
                      <p:tgtEl>
                        <p:sldTgt/>
                      </p:tgtEl>
                    </p:cond>
                    <p:cond evt="onPrev" delay="0">
                      <p:tgtEl>
                        <p:sldTgt/>
                      </p:tgtEl>
                    </p:cond>
                  </p:endCondLst>
                </p:cTn>
                <p:tgtEl>
                  <p:spTgt spid="36966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Announcements</a:t>
            </a:r>
            <a:endParaRPr lang="en-US" sz="3200" dirty="0"/>
          </a:p>
        </p:txBody>
      </p:sp>
      <p:sp>
        <p:nvSpPr>
          <p:cNvPr id="3" name="Content Placeholder 2"/>
          <p:cNvSpPr>
            <a:spLocks noGrp="1"/>
          </p:cNvSpPr>
          <p:nvPr>
            <p:ph idx="1"/>
          </p:nvPr>
        </p:nvSpPr>
        <p:spPr>
          <a:xfrm>
            <a:off x="457200" y="1295400"/>
            <a:ext cx="8229600" cy="4525963"/>
          </a:xfrm>
        </p:spPr>
        <p:txBody>
          <a:bodyPr>
            <a:normAutofit/>
          </a:bodyPr>
          <a:lstStyle/>
          <a:p>
            <a:r>
              <a:rPr lang="en-US" sz="2400" dirty="0" smtClean="0"/>
              <a:t>Quiz </a:t>
            </a:r>
            <a:r>
              <a:rPr lang="en-US" sz="2400" dirty="0" smtClean="0"/>
              <a:t>9 </a:t>
            </a:r>
            <a:r>
              <a:rPr lang="en-US" sz="2400" dirty="0" smtClean="0"/>
              <a:t>is available. </a:t>
            </a:r>
            <a:r>
              <a:rPr lang="en-US" sz="2400" dirty="0"/>
              <a:t>Quiz covers membranes, channels, </a:t>
            </a:r>
            <a:r>
              <a:rPr lang="en-US" sz="2400" dirty="0" smtClean="0"/>
              <a:t>and resting potential. </a:t>
            </a:r>
            <a:r>
              <a:rPr lang="en-US" sz="2400" dirty="0"/>
              <a:t>It is due Tuesday, Nov. </a:t>
            </a:r>
            <a:r>
              <a:rPr lang="en-US" sz="2400" dirty="0" smtClean="0"/>
              <a:t>22, </a:t>
            </a:r>
            <a:r>
              <a:rPr lang="en-US" sz="2400" dirty="0"/>
              <a:t>at 11:59 pm</a:t>
            </a:r>
            <a:r>
              <a:rPr lang="en-US" sz="2400" dirty="0" smtClean="0"/>
              <a:t>.</a:t>
            </a:r>
          </a:p>
          <a:p>
            <a:endParaRPr lang="en-US" sz="2400" dirty="0"/>
          </a:p>
        </p:txBody>
      </p:sp>
    </p:spTree>
    <p:extLst>
      <p:ext uri="{BB962C8B-B14F-4D97-AF65-F5344CB8AC3E}">
        <p14:creationId xmlns:p14="http://schemas.microsoft.com/office/powerpoint/2010/main" val="102285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cell video</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www.youtube.com/watch?v=lfNVv0A8QvI</a:t>
            </a:r>
            <a:endParaRPr lang="en-US" dirty="0" smtClean="0"/>
          </a:p>
          <a:p>
            <a:endParaRPr lang="en-US" dirty="0"/>
          </a:p>
        </p:txBody>
      </p:sp>
    </p:spTree>
    <p:extLst>
      <p:ext uri="{BB962C8B-B14F-4D97-AF65-F5344CB8AC3E}">
        <p14:creationId xmlns:p14="http://schemas.microsoft.com/office/powerpoint/2010/main" val="2160658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pinky_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2000"/>
            <a:ext cx="7011988"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8130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91313"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1066800" y="1524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Propagation of action potentials</a:t>
            </a:r>
          </a:p>
        </p:txBody>
      </p:sp>
      <p:sp>
        <p:nvSpPr>
          <p:cNvPr id="86020" name="Text Box 4"/>
          <p:cNvSpPr txBox="1">
            <a:spLocks noChangeArrowheads="1"/>
          </p:cNvSpPr>
          <p:nvPr/>
        </p:nvSpPr>
        <p:spPr bwMode="auto">
          <a:xfrm>
            <a:off x="457200" y="5334000"/>
            <a:ext cx="82296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pPr>
            <a:r>
              <a:rPr lang="en-US" altLang="en-US" sz="1800"/>
              <a:t> Action potentials are initiated at the </a:t>
            </a:r>
            <a:r>
              <a:rPr lang="en-US" altLang="en-US" sz="1800" i="1"/>
              <a:t>axon hillock</a:t>
            </a:r>
            <a:r>
              <a:rPr lang="en-US" altLang="en-US" sz="1800"/>
              <a:t>, where the axon begins to extend from the cell body</a:t>
            </a:r>
          </a:p>
          <a:p>
            <a:pPr eaLnBrk="1" hangingPunct="1">
              <a:spcBef>
                <a:spcPct val="50000"/>
              </a:spcBef>
            </a:pPr>
            <a:r>
              <a:rPr lang="en-US" altLang="en-US" sz="1800"/>
              <a:t> Successive segments of axon regenerate the action potential</a:t>
            </a:r>
          </a:p>
        </p:txBody>
      </p:sp>
    </p:spTree>
    <p:extLst>
      <p:ext uri="{BB962C8B-B14F-4D97-AF65-F5344CB8AC3E}">
        <p14:creationId xmlns:p14="http://schemas.microsoft.com/office/powerpoint/2010/main" val="3979410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1066800"/>
          </a:xfrm>
        </p:spPr>
        <p:txBody>
          <a:bodyPr/>
          <a:lstStyle/>
          <a:p>
            <a:pPr eaLnBrk="1" hangingPunct="1"/>
            <a:r>
              <a:rPr lang="en-US" altLang="en-US" sz="2800" smtClean="0"/>
              <a:t>What are the cellular elements that allow us to accomplish these functions?</a:t>
            </a:r>
          </a:p>
        </p:txBody>
      </p:sp>
      <p:pic>
        <p:nvPicPr>
          <p:cNvPr id="20483" name="Picture 3" descr="Fig 1_4"/>
          <p:cNvPicPr>
            <a:picLocks noChangeAspect="1" noChangeArrowheads="1"/>
          </p:cNvPicPr>
          <p:nvPr/>
        </p:nvPicPr>
        <p:blipFill>
          <a:blip r:embed="rId3">
            <a:extLst>
              <a:ext uri="{28A0092B-C50C-407E-A947-70E740481C1C}">
                <a14:useLocalDpi xmlns:a14="http://schemas.microsoft.com/office/drawing/2010/main" val="0"/>
              </a:ext>
            </a:extLst>
          </a:blip>
          <a:srcRect l="7883" t="52272" r="61765" b="27272"/>
          <a:stretch>
            <a:fillRect/>
          </a:stretch>
        </p:blipFill>
        <p:spPr bwMode="auto">
          <a:xfrm>
            <a:off x="5984875" y="4876800"/>
            <a:ext cx="19018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60538"/>
            <a:ext cx="5832475"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noChangeArrowheads="1"/>
          </p:cNvSpPr>
          <p:nvPr/>
        </p:nvSpPr>
        <p:spPr bwMode="auto">
          <a:xfrm>
            <a:off x="5867400" y="1447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50000"/>
              </a:spcBef>
              <a:buFontTx/>
              <a:buNone/>
            </a:pPr>
            <a:r>
              <a:rPr lang="en-US" altLang="en-US" sz="2400" b="1">
                <a:solidFill>
                  <a:schemeClr val="folHlink"/>
                </a:solidFill>
              </a:rPr>
              <a:t>Glia</a:t>
            </a:r>
            <a:endParaRPr lang="en-US" altLang="en-US" sz="2000" b="1">
              <a:solidFill>
                <a:schemeClr val="folHlink"/>
              </a:solidFill>
            </a:endParaRPr>
          </a:p>
        </p:txBody>
      </p:sp>
      <p:sp>
        <p:nvSpPr>
          <p:cNvPr id="20486" name="Text Box 6"/>
          <p:cNvSpPr txBox="1">
            <a:spLocks noChangeArrowheads="1"/>
          </p:cNvSpPr>
          <p:nvPr/>
        </p:nvSpPr>
        <p:spPr bwMode="auto">
          <a:xfrm>
            <a:off x="6096000" y="1828800"/>
            <a:ext cx="3048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pPr>
            <a:r>
              <a:rPr lang="en-US" altLang="en-US" sz="1800"/>
              <a:t>Myelin – Oligodendrocytes/Schwann cells</a:t>
            </a:r>
          </a:p>
          <a:p>
            <a:pPr eaLnBrk="1" hangingPunct="1">
              <a:spcBef>
                <a:spcPct val="50000"/>
              </a:spcBef>
            </a:pPr>
            <a:r>
              <a:rPr lang="en-US" altLang="en-US" sz="1800"/>
              <a:t>Immune function - Microglia</a:t>
            </a:r>
          </a:p>
          <a:p>
            <a:pPr eaLnBrk="1" hangingPunct="1">
              <a:spcBef>
                <a:spcPct val="50000"/>
              </a:spcBef>
            </a:pPr>
            <a:r>
              <a:rPr lang="en-US" altLang="en-US" sz="1800"/>
              <a:t>Brain homeostasis and signaling - Astrocytes</a:t>
            </a:r>
          </a:p>
          <a:p>
            <a:pPr eaLnBrk="1" hangingPunct="1">
              <a:spcBef>
                <a:spcPct val="50000"/>
              </a:spcBef>
              <a:buFontTx/>
              <a:buNone/>
            </a:pPr>
            <a:endParaRPr lang="en-US" altLang="en-US" sz="1800"/>
          </a:p>
        </p:txBody>
      </p:sp>
      <p:sp>
        <p:nvSpPr>
          <p:cNvPr id="20487" name="Text Box 7"/>
          <p:cNvSpPr txBox="1">
            <a:spLocks noChangeArrowheads="1"/>
          </p:cNvSpPr>
          <p:nvPr/>
        </p:nvSpPr>
        <p:spPr bwMode="auto">
          <a:xfrm>
            <a:off x="304800" y="144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50000"/>
              </a:spcBef>
              <a:buFontTx/>
              <a:buNone/>
            </a:pPr>
            <a:r>
              <a:rPr lang="en-US" altLang="en-US" sz="2400" b="1">
                <a:solidFill>
                  <a:schemeClr val="folHlink"/>
                </a:solidFill>
              </a:rPr>
              <a:t>Neurons</a:t>
            </a:r>
          </a:p>
        </p:txBody>
      </p:sp>
    </p:spTree>
    <p:extLst>
      <p:ext uri="{BB962C8B-B14F-4D97-AF65-F5344CB8AC3E}">
        <p14:creationId xmlns:p14="http://schemas.microsoft.com/office/powerpoint/2010/main" val="3961244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1143000"/>
            <a:ext cx="8458200" cy="838200"/>
          </a:xfrm>
        </p:spPr>
        <p:txBody>
          <a:bodyPr>
            <a:normAutofit fontScale="90000"/>
          </a:bodyPr>
          <a:lstStyle/>
          <a:p>
            <a:pPr eaLnBrk="1" hangingPunct="1"/>
            <a:r>
              <a:rPr lang="en-US" altLang="en-US" sz="2400" dirty="0" smtClean="0"/>
              <a:t>Charge lost across the plasma membrane limits the distance of propagation of changes in </a:t>
            </a:r>
            <a:r>
              <a:rPr lang="en-US" altLang="en-US" sz="2400" dirty="0" err="1" smtClean="0"/>
              <a:t>V</a:t>
            </a:r>
            <a:r>
              <a:rPr lang="en-US" altLang="en-US" sz="2400" baseline="-25000" dirty="0" err="1" smtClean="0"/>
              <a:t>mem</a:t>
            </a:r>
            <a:r>
              <a:rPr lang="en-US" altLang="en-US" sz="2400" baseline="-25000" dirty="0" smtClean="0"/>
              <a:t/>
            </a:r>
            <a:br>
              <a:rPr lang="en-US" altLang="en-US" sz="2400" baseline="-25000" dirty="0" smtClean="0"/>
            </a:br>
            <a:r>
              <a:rPr lang="en-US" altLang="en-US" sz="2400" dirty="0" smtClean="0"/>
              <a:t/>
            </a:r>
            <a:br>
              <a:rPr lang="en-US" altLang="en-US" sz="2400" dirty="0" smtClean="0"/>
            </a:br>
            <a:r>
              <a:rPr lang="en-US" altLang="zh-CN" sz="2400" dirty="0" smtClean="0"/>
              <a:t>It’s like water flowing through a leaky hose. </a:t>
            </a:r>
            <a:r>
              <a:rPr lang="en-US" altLang="en-US" sz="2000" dirty="0" smtClean="0"/>
              <a:t/>
            </a:r>
            <a:br>
              <a:rPr lang="en-US" altLang="en-US" sz="2000" dirty="0" smtClean="0"/>
            </a:br>
            <a:r>
              <a:rPr lang="en-US" altLang="en-US" sz="2000" dirty="0" smtClean="0"/>
              <a:t/>
            </a:r>
            <a:br>
              <a:rPr lang="en-US" altLang="en-US" sz="2000" dirty="0" smtClean="0"/>
            </a:br>
            <a:r>
              <a:rPr lang="en-US" altLang="en-US" sz="2200" b="1" dirty="0" smtClean="0"/>
              <a:t>The spatial spread of a voltage change is proportional to the ratio of </a:t>
            </a:r>
            <a:r>
              <a:rPr lang="en-US" altLang="en-US" sz="2200" b="1" dirty="0" err="1" smtClean="0"/>
              <a:t>r</a:t>
            </a:r>
            <a:r>
              <a:rPr lang="en-US" altLang="en-US" sz="2200" b="1" baseline="-25000" dirty="0" err="1" smtClean="0"/>
              <a:t>mem</a:t>
            </a:r>
            <a:r>
              <a:rPr lang="en-US" altLang="en-US" sz="2200" b="1" dirty="0" smtClean="0"/>
              <a:t>/</a:t>
            </a:r>
            <a:r>
              <a:rPr lang="en-US" altLang="en-US" sz="2200" b="1" dirty="0" err="1" smtClean="0"/>
              <a:t>r</a:t>
            </a:r>
            <a:r>
              <a:rPr lang="en-US" altLang="en-US" sz="2200" b="1" baseline="-25000" dirty="0" err="1" smtClean="0"/>
              <a:t>int</a:t>
            </a:r>
            <a:r>
              <a:rPr lang="en-US" altLang="en-US" sz="2200" b="1" dirty="0" smtClean="0"/>
              <a:t>,</a:t>
            </a:r>
            <a:r>
              <a:rPr lang="en-US" altLang="en-US" sz="2200" dirty="0" smtClean="0"/>
              <a:t> where </a:t>
            </a:r>
            <a:r>
              <a:rPr lang="en-US" altLang="en-US" sz="2200" dirty="0" err="1" smtClean="0"/>
              <a:t>r</a:t>
            </a:r>
            <a:r>
              <a:rPr lang="en-US" altLang="en-US" sz="2200" baseline="-25000" dirty="0" err="1" smtClean="0"/>
              <a:t>mem</a:t>
            </a:r>
            <a:r>
              <a:rPr lang="en-US" altLang="en-US" sz="2200" dirty="0" smtClean="0"/>
              <a:t> and </a:t>
            </a:r>
            <a:r>
              <a:rPr lang="en-US" altLang="en-US" sz="2200" dirty="0" err="1" smtClean="0"/>
              <a:t>r</a:t>
            </a:r>
            <a:r>
              <a:rPr lang="en-US" altLang="en-US" sz="2200" baseline="-25000" dirty="0" err="1" smtClean="0"/>
              <a:t>int</a:t>
            </a:r>
            <a:r>
              <a:rPr lang="en-US" altLang="en-US" sz="2200" dirty="0" smtClean="0"/>
              <a:t> are the membrane resistance and cytoplasmic resistance</a:t>
            </a:r>
            <a:endParaRPr lang="en-US" altLang="en-US" sz="2200" baseline="-25000" dirty="0" smtClean="0"/>
          </a:p>
        </p:txBody>
      </p:sp>
      <p:pic>
        <p:nvPicPr>
          <p:cNvPr id="15363" name="Picture 3" descr="06_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988" y="3255963"/>
            <a:ext cx="7313612"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133600" y="4553362"/>
            <a:ext cx="685800" cy="369332"/>
          </a:xfrm>
          <a:prstGeom prst="rect">
            <a:avLst/>
          </a:prstGeom>
          <a:noFill/>
        </p:spPr>
        <p:txBody>
          <a:bodyPr wrap="square" rtlCol="0">
            <a:spAutoFit/>
          </a:bodyPr>
          <a:lstStyle/>
          <a:p>
            <a:r>
              <a:rPr lang="en-US" altLang="en-US" dirty="0" err="1" smtClean="0"/>
              <a:t>r</a:t>
            </a:r>
            <a:r>
              <a:rPr lang="en-US" altLang="en-US" baseline="-25000" dirty="0" err="1" smtClean="0"/>
              <a:t>mem</a:t>
            </a:r>
            <a:endParaRPr lang="en-US" dirty="0"/>
          </a:p>
        </p:txBody>
      </p:sp>
      <p:sp>
        <p:nvSpPr>
          <p:cNvPr id="5" name="TextBox 4"/>
          <p:cNvSpPr txBox="1"/>
          <p:nvPr/>
        </p:nvSpPr>
        <p:spPr>
          <a:xfrm>
            <a:off x="1295400" y="5257800"/>
            <a:ext cx="685800" cy="369332"/>
          </a:xfrm>
          <a:prstGeom prst="rect">
            <a:avLst/>
          </a:prstGeom>
          <a:noFill/>
        </p:spPr>
        <p:txBody>
          <a:bodyPr wrap="square" rtlCol="0">
            <a:spAutoFit/>
          </a:bodyPr>
          <a:lstStyle/>
          <a:p>
            <a:r>
              <a:rPr lang="en-US" altLang="en-US" dirty="0" err="1" smtClean="0"/>
              <a:t>r</a:t>
            </a:r>
            <a:r>
              <a:rPr lang="en-US" altLang="en-US" baseline="-25000" dirty="0" err="1" smtClean="0"/>
              <a:t>int</a:t>
            </a:r>
            <a:endParaRPr lang="en-US" dirty="0"/>
          </a:p>
        </p:txBody>
      </p:sp>
    </p:spTree>
    <p:extLst>
      <p:ext uri="{BB962C8B-B14F-4D97-AF65-F5344CB8AC3E}">
        <p14:creationId xmlns:p14="http://schemas.microsoft.com/office/powerpoint/2010/main" val="2537225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28600" y="274638"/>
            <a:ext cx="8686800" cy="868362"/>
          </a:xfrm>
        </p:spPr>
        <p:txBody>
          <a:bodyPr/>
          <a:lstStyle/>
          <a:p>
            <a:r>
              <a:rPr lang="en-US" altLang="en-US" sz="3200" dirty="0" smtClean="0"/>
              <a:t>Membrane length constant and time constant</a:t>
            </a:r>
          </a:p>
        </p:txBody>
      </p:sp>
      <mc:AlternateContent xmlns:mc="http://schemas.openxmlformats.org/markup-compatibility/2006" xmlns:a14="http://schemas.microsoft.com/office/drawing/2010/main">
        <mc:Choice Requires="a14">
          <p:sp>
            <p:nvSpPr>
              <p:cNvPr id="97283" name="Rectangle 3"/>
              <p:cNvSpPr>
                <a:spLocks noGrp="1" noChangeArrowheads="1"/>
              </p:cNvSpPr>
              <p:nvPr>
                <p:ph type="body" idx="1"/>
              </p:nvPr>
            </p:nvSpPr>
            <p:spPr/>
            <p:txBody>
              <a:bodyPr/>
              <a:lstStyle/>
              <a:p>
                <a:r>
                  <a:rPr lang="en-US" altLang="en-US" sz="2400" dirty="0" smtClean="0"/>
                  <a:t>The </a:t>
                </a:r>
                <a:r>
                  <a:rPr lang="en-US" altLang="en-US" sz="2400" b="1" dirty="0" smtClean="0"/>
                  <a:t>length constant</a:t>
                </a:r>
                <a:r>
                  <a:rPr lang="en-US" altLang="en-US" sz="2400" dirty="0" smtClean="0"/>
                  <a:t>, </a:t>
                </a:r>
                <a:r>
                  <a:rPr lang="en-US" altLang="en-US" sz="2400" b="1" dirty="0" smtClean="0"/>
                  <a:t>or space constant, </a:t>
                </a:r>
                <a:r>
                  <a:rPr lang="en-US" altLang="en-US" sz="2400" b="1" dirty="0" smtClean="0">
                    <a:latin typeface="Symbol" pitchFamily="18" charset="2"/>
                  </a:rPr>
                  <a:t>l</a:t>
                </a:r>
                <a:r>
                  <a:rPr lang="en-US" altLang="en-US" sz="2400" b="1" dirty="0" smtClean="0"/>
                  <a:t> = </a:t>
                </a:r>
                <a14:m>
                  <m:oMath xmlns:m="http://schemas.openxmlformats.org/officeDocument/2006/math">
                    <m:rad>
                      <m:radPr>
                        <m:degHide m:val="on"/>
                        <m:ctrlPr>
                          <a:rPr lang="en-US" altLang="en-US" sz="2400" b="1" i="1" dirty="0" smtClean="0">
                            <a:latin typeface="Cambria Math" panose="02040503050406030204" pitchFamily="18" charset="0"/>
                            <a:cs typeface="Arial" charset="0"/>
                          </a:rPr>
                        </m:ctrlPr>
                      </m:radPr>
                      <m:deg/>
                      <m:e>
                        <m:sSub>
                          <m:sSubPr>
                            <m:ctrlPr>
                              <a:rPr lang="en-US" altLang="en-US" sz="2400" b="1" i="1" dirty="0">
                                <a:latin typeface="Cambria Math" panose="02040503050406030204" pitchFamily="18" charset="0"/>
                                <a:cs typeface="Arial" charset="0"/>
                              </a:rPr>
                            </m:ctrlPr>
                          </m:sSubPr>
                          <m:e>
                            <m:r>
                              <a:rPr lang="en-US" altLang="en-US" sz="2400" b="1" i="1" dirty="0">
                                <a:latin typeface="Cambria Math"/>
                                <a:cs typeface="Arial" charset="0"/>
                              </a:rPr>
                              <m:t>𝒓</m:t>
                            </m:r>
                          </m:e>
                          <m:sub>
                            <m:r>
                              <a:rPr lang="en-US" altLang="en-US" sz="2400" b="1" i="1" dirty="0" smtClean="0">
                                <a:latin typeface="Cambria Math"/>
                                <a:cs typeface="Arial" charset="0"/>
                              </a:rPr>
                              <m:t>𝒎</m:t>
                            </m:r>
                          </m:sub>
                        </m:sSub>
                        <m:r>
                          <m:rPr>
                            <m:nor/>
                          </m:rPr>
                          <a:rPr lang="en-US" altLang="en-US" sz="2400" b="1" dirty="0">
                            <a:cs typeface="Arial" charset="0"/>
                          </a:rPr>
                          <m:t>/</m:t>
                        </m:r>
                        <m:sSub>
                          <m:sSubPr>
                            <m:ctrlPr>
                              <a:rPr lang="en-US" altLang="en-US" sz="2400" b="1" i="1" dirty="0" smtClean="0">
                                <a:latin typeface="Cambria Math" panose="02040503050406030204" pitchFamily="18" charset="0"/>
                                <a:cs typeface="Arial" charset="0"/>
                              </a:rPr>
                            </m:ctrlPr>
                          </m:sSubPr>
                          <m:e>
                            <m:r>
                              <a:rPr lang="en-US" altLang="en-US" sz="2400" b="1" i="1" dirty="0" smtClean="0">
                                <a:latin typeface="Cambria Math"/>
                                <a:cs typeface="Arial" charset="0"/>
                              </a:rPr>
                              <m:t>𝒓</m:t>
                            </m:r>
                          </m:e>
                          <m:sub>
                            <m:r>
                              <a:rPr lang="en-US" altLang="en-US" sz="2400" b="1" i="1" dirty="0" smtClean="0">
                                <a:latin typeface="Cambria Math"/>
                                <a:cs typeface="Arial" charset="0"/>
                              </a:rPr>
                              <m:t>𝒊</m:t>
                            </m:r>
                          </m:sub>
                        </m:sSub>
                      </m:e>
                    </m:rad>
                  </m:oMath>
                </a14:m>
                <a:r>
                  <a:rPr lang="en-US" altLang="en-US" sz="2400" b="1" dirty="0" smtClean="0">
                    <a:cs typeface="Arial" charset="0"/>
                  </a:rPr>
                  <a:t>,</a:t>
                </a:r>
                <a:r>
                  <a:rPr lang="en-US" altLang="en-US" sz="2400" dirty="0" smtClean="0">
                    <a:cs typeface="Arial" charset="0"/>
                  </a:rPr>
                  <a:t> where </a:t>
                </a:r>
                <a:r>
                  <a:rPr lang="en-US" altLang="en-US" sz="2400" dirty="0" err="1" smtClean="0">
                    <a:cs typeface="Arial" charset="0"/>
                  </a:rPr>
                  <a:t>r</a:t>
                </a:r>
                <a:r>
                  <a:rPr lang="en-US" altLang="en-US" sz="2400" baseline="-25000" dirty="0" err="1" smtClean="0">
                    <a:cs typeface="Arial" charset="0"/>
                  </a:rPr>
                  <a:t>m</a:t>
                </a:r>
                <a:r>
                  <a:rPr lang="en-US" altLang="en-US" sz="2400" dirty="0" smtClean="0">
                    <a:cs typeface="Arial" charset="0"/>
                  </a:rPr>
                  <a:t> is the membrane resistance and </a:t>
                </a:r>
                <a:r>
                  <a:rPr lang="en-US" altLang="en-US" sz="2400" dirty="0" err="1" smtClean="0">
                    <a:cs typeface="Arial" charset="0"/>
                  </a:rPr>
                  <a:t>r</a:t>
                </a:r>
                <a:r>
                  <a:rPr lang="en-US" altLang="en-US" sz="2400" baseline="-25000" dirty="0" err="1" smtClean="0">
                    <a:cs typeface="Arial" charset="0"/>
                  </a:rPr>
                  <a:t>i</a:t>
                </a:r>
                <a:r>
                  <a:rPr lang="en-US" altLang="en-US" sz="2400" dirty="0" smtClean="0">
                    <a:cs typeface="Arial" charset="0"/>
                  </a:rPr>
                  <a:t> is the cytoplasmic resistance. </a:t>
                </a:r>
                <a:r>
                  <a:rPr lang="en-US" altLang="en-US" sz="2400" b="1" dirty="0" smtClean="0">
                    <a:cs typeface="Arial" charset="0"/>
                  </a:rPr>
                  <a:t>V(x)=</a:t>
                </a:r>
                <a:r>
                  <a:rPr lang="en-US" altLang="en-US" sz="2400" b="1" dirty="0" err="1" smtClean="0">
                    <a:cs typeface="Arial" charset="0"/>
                  </a:rPr>
                  <a:t>V</a:t>
                </a:r>
                <a:r>
                  <a:rPr lang="en-US" altLang="en-US" sz="2400" b="1" baseline="-25000" dirty="0" err="1" smtClean="0">
                    <a:cs typeface="Arial" charset="0"/>
                  </a:rPr>
                  <a:t>max</a:t>
                </a:r>
                <a:r>
                  <a:rPr lang="en-US" altLang="en-US" sz="2400" b="1" dirty="0" smtClean="0">
                    <a:cs typeface="Arial" charset="0"/>
                  </a:rPr>
                  <a:t> e</a:t>
                </a:r>
                <a:r>
                  <a:rPr lang="en-US" altLang="en-US" sz="2400" b="1" baseline="30000" dirty="0" smtClean="0">
                    <a:cs typeface="Arial" charset="0"/>
                  </a:rPr>
                  <a:t>-x/</a:t>
                </a:r>
                <a:r>
                  <a:rPr lang="en-US" altLang="en-US" sz="2400" b="1" baseline="30000" dirty="0" smtClean="0">
                    <a:latin typeface="Symbol" pitchFamily="18" charset="2"/>
                    <a:cs typeface="Arial" charset="0"/>
                  </a:rPr>
                  <a:t>l</a:t>
                </a:r>
                <a:r>
                  <a:rPr lang="en-US" altLang="en-US" sz="2400" dirty="0" smtClean="0">
                    <a:cs typeface="Arial" charset="0"/>
                  </a:rPr>
                  <a:t> describes the magnitude of a voltage change at a distance x from a voltage change.</a:t>
                </a:r>
              </a:p>
              <a:p>
                <a:r>
                  <a:rPr lang="en-US" altLang="en-US" sz="2400" b="1" dirty="0" smtClean="0">
                    <a:cs typeface="Arial" charset="0"/>
                  </a:rPr>
                  <a:t>The time constant, </a:t>
                </a:r>
                <a:r>
                  <a:rPr lang="en-US" altLang="en-US" sz="2400" b="1" dirty="0" smtClean="0">
                    <a:latin typeface="Symbol" pitchFamily="18" charset="2"/>
                    <a:cs typeface="Arial" charset="0"/>
                  </a:rPr>
                  <a:t>t</a:t>
                </a:r>
                <a:r>
                  <a:rPr lang="en-US" altLang="en-US" sz="2400" b="1" dirty="0" smtClean="0">
                    <a:cs typeface="Arial" charset="0"/>
                  </a:rPr>
                  <a:t> = </a:t>
                </a:r>
                <a:r>
                  <a:rPr lang="en-US" altLang="en-US" sz="2400" b="1" dirty="0" err="1" smtClean="0">
                    <a:cs typeface="Arial" charset="0"/>
                  </a:rPr>
                  <a:t>r</a:t>
                </a:r>
                <a:r>
                  <a:rPr lang="en-US" altLang="en-US" sz="2400" b="1" baseline="-25000" dirty="0" err="1" smtClean="0">
                    <a:cs typeface="Arial" charset="0"/>
                  </a:rPr>
                  <a:t>m</a:t>
                </a:r>
                <a:r>
                  <a:rPr lang="en-US" altLang="en-US" sz="2400" b="1" dirty="0" err="1" smtClean="0">
                    <a:cs typeface="Arial" charset="0"/>
                  </a:rPr>
                  <a:t>c</a:t>
                </a:r>
                <a:r>
                  <a:rPr lang="en-US" altLang="en-US" sz="2400" b="1" baseline="-25000" dirty="0" err="1" smtClean="0">
                    <a:cs typeface="Arial" charset="0"/>
                  </a:rPr>
                  <a:t>m</a:t>
                </a:r>
                <a:r>
                  <a:rPr lang="en-US" altLang="en-US" sz="2400" b="1" dirty="0" smtClean="0">
                    <a:cs typeface="Arial" charset="0"/>
                  </a:rPr>
                  <a:t>,</a:t>
                </a:r>
                <a:r>
                  <a:rPr lang="en-US" altLang="en-US" sz="2400" dirty="0" smtClean="0">
                    <a:cs typeface="Arial" charset="0"/>
                  </a:rPr>
                  <a:t> where c</a:t>
                </a:r>
                <a:r>
                  <a:rPr lang="en-US" altLang="en-US" sz="2400" baseline="-25000" dirty="0" smtClean="0">
                    <a:cs typeface="Arial" charset="0"/>
                  </a:rPr>
                  <a:t>m</a:t>
                </a:r>
                <a:r>
                  <a:rPr lang="en-US" altLang="en-US" sz="2400" dirty="0" smtClean="0">
                    <a:cs typeface="Arial" charset="0"/>
                  </a:rPr>
                  <a:t> is the membrane capacitance. </a:t>
                </a:r>
                <a:r>
                  <a:rPr lang="en-US" altLang="en-US" sz="2400" b="1" dirty="0" smtClean="0">
                    <a:cs typeface="Arial" charset="0"/>
                  </a:rPr>
                  <a:t>V(t)=</a:t>
                </a:r>
                <a:r>
                  <a:rPr lang="en-US" altLang="en-US" sz="2400" b="1" dirty="0" err="1" smtClean="0">
                    <a:cs typeface="Arial" charset="0"/>
                  </a:rPr>
                  <a:t>V</a:t>
                </a:r>
                <a:r>
                  <a:rPr lang="en-US" altLang="en-US" sz="2400" b="1" baseline="-25000" dirty="0" err="1" smtClean="0">
                    <a:cs typeface="Arial" charset="0"/>
                  </a:rPr>
                  <a:t>max</a:t>
                </a:r>
                <a:r>
                  <a:rPr lang="en-US" altLang="en-US" sz="2400" b="1" dirty="0" smtClean="0">
                    <a:cs typeface="Arial" charset="0"/>
                  </a:rPr>
                  <a:t> e</a:t>
                </a:r>
                <a:r>
                  <a:rPr lang="en-US" altLang="en-US" sz="2400" b="1" baseline="30000" dirty="0" smtClean="0">
                    <a:cs typeface="Arial" charset="0"/>
                  </a:rPr>
                  <a:t>-t/</a:t>
                </a:r>
                <a:r>
                  <a:rPr lang="en-US" altLang="en-US" sz="2400" b="1" baseline="30000" dirty="0" smtClean="0">
                    <a:latin typeface="Symbol" pitchFamily="18" charset="2"/>
                    <a:cs typeface="Arial" charset="0"/>
                  </a:rPr>
                  <a:t>t</a:t>
                </a:r>
                <a:r>
                  <a:rPr lang="en-US" altLang="en-US" sz="2400" dirty="0" smtClean="0">
                    <a:cs typeface="Arial" charset="0"/>
                  </a:rPr>
                  <a:t> describes how quickly voltage will rise or fall over time.</a:t>
                </a:r>
              </a:p>
              <a:p>
                <a:r>
                  <a:rPr lang="en-US" altLang="en-US" sz="2400" dirty="0" smtClean="0">
                    <a:cs typeface="Arial" charset="0"/>
                  </a:rPr>
                  <a:t>Most membrane time constants are in the 10-40 </a:t>
                </a:r>
                <a:r>
                  <a:rPr lang="en-US" altLang="en-US" sz="2400" dirty="0" err="1" smtClean="0">
                    <a:cs typeface="Arial" charset="0"/>
                  </a:rPr>
                  <a:t>ms</a:t>
                </a:r>
                <a:r>
                  <a:rPr lang="en-US" altLang="en-US" sz="2400" dirty="0" smtClean="0">
                    <a:cs typeface="Arial" charset="0"/>
                  </a:rPr>
                  <a:t> range in adult mammals, though there are much faster ones in ‘fast’ cells, such as those in the auditory system.</a:t>
                </a:r>
              </a:p>
              <a:p>
                <a:endParaRPr lang="en-US" altLang="en-US" sz="2400" dirty="0" smtClean="0">
                  <a:cs typeface="Arial" charset="0"/>
                </a:endParaRPr>
              </a:p>
            </p:txBody>
          </p:sp>
        </mc:Choice>
        <mc:Fallback xmlns="">
          <p:sp>
            <p:nvSpPr>
              <p:cNvPr id="97283" name="Rectangle 3"/>
              <p:cNvSpPr>
                <a:spLocks noGrp="1" noRot="1" noChangeAspect="1" noMove="1" noResize="1" noEditPoints="1" noAdjustHandles="1" noChangeArrowheads="1" noChangeShapeType="1" noTextEdit="1"/>
              </p:cNvSpPr>
              <p:nvPr>
                <p:ph type="body" idx="1"/>
              </p:nvPr>
            </p:nvSpPr>
            <p:spPr>
              <a:blipFill rotWithShape="0">
                <a:blip r:embed="rId3"/>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1657862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10600" cy="1143000"/>
          </a:xfrm>
        </p:spPr>
        <p:txBody>
          <a:bodyPr>
            <a:normAutofit fontScale="90000"/>
          </a:bodyPr>
          <a:lstStyle/>
          <a:p>
            <a:r>
              <a:rPr lang="en-US" sz="2400" dirty="0" smtClean="0"/>
              <a:t>Clicker question – Based on the graph below (</a:t>
            </a:r>
            <a:r>
              <a:rPr lang="en-US" sz="2400" dirty="0" err="1" smtClean="0"/>
              <a:t>R</a:t>
            </a:r>
            <a:r>
              <a:rPr lang="en-US" sz="2400" baseline="-25000" dirty="0" err="1" smtClean="0"/>
              <a:t>in</a:t>
            </a:r>
            <a:r>
              <a:rPr lang="en-US" sz="2400" dirty="0" smtClean="0"/>
              <a:t> = </a:t>
            </a:r>
            <a:r>
              <a:rPr lang="en-US" sz="2400" dirty="0" err="1" smtClean="0"/>
              <a:t>r</a:t>
            </a:r>
            <a:r>
              <a:rPr lang="en-US" sz="2400" baseline="-25000" dirty="0" err="1" smtClean="0"/>
              <a:t>mem</a:t>
            </a:r>
            <a:r>
              <a:rPr lang="en-US" sz="2400" dirty="0"/>
              <a:t> </a:t>
            </a:r>
            <a:r>
              <a:rPr lang="en-US" sz="2400" dirty="0" smtClean="0"/>
              <a:t>for this example), how do you predict that the space constant and time constant will change with development in these neurons?</a:t>
            </a:r>
            <a:endParaRPr lang="en-US" sz="2400" dirty="0"/>
          </a:p>
        </p:txBody>
      </p:sp>
      <p:sp>
        <p:nvSpPr>
          <p:cNvPr id="3" name="Content Placeholder 2"/>
          <p:cNvSpPr>
            <a:spLocks noGrp="1"/>
          </p:cNvSpPr>
          <p:nvPr>
            <p:ph idx="1"/>
          </p:nvPr>
        </p:nvSpPr>
        <p:spPr>
          <a:xfrm>
            <a:off x="457200" y="4191000"/>
            <a:ext cx="8229600" cy="1828800"/>
          </a:xfrm>
        </p:spPr>
        <p:txBody>
          <a:bodyPr/>
          <a:lstStyle/>
          <a:p>
            <a:pPr marL="457200" indent="-457200">
              <a:buFont typeface="+mj-lt"/>
              <a:buAutoNum type="alphaUcPeriod"/>
            </a:pPr>
            <a:r>
              <a:rPr lang="en-US" sz="2000" dirty="0" smtClean="0"/>
              <a:t>The space constant decreases and the time constant increases. </a:t>
            </a:r>
          </a:p>
          <a:p>
            <a:pPr marL="457200" indent="-457200">
              <a:buFont typeface="+mj-lt"/>
              <a:buAutoNum type="alphaUcPeriod"/>
            </a:pPr>
            <a:r>
              <a:rPr lang="en-US" sz="2000" dirty="0" smtClean="0"/>
              <a:t>The space constant decreases and the time constant decreases. </a:t>
            </a:r>
          </a:p>
          <a:p>
            <a:pPr marL="457200" indent="-457200">
              <a:buFont typeface="+mj-lt"/>
              <a:buAutoNum type="alphaUcPeriod"/>
            </a:pPr>
            <a:r>
              <a:rPr lang="en-US" sz="2000" dirty="0" smtClean="0"/>
              <a:t>The space constant increases and the time constant increases. </a:t>
            </a:r>
          </a:p>
          <a:p>
            <a:pPr marL="457200" indent="-457200">
              <a:buFont typeface="+mj-lt"/>
              <a:buAutoNum type="alphaUcPeriod"/>
            </a:pPr>
            <a:r>
              <a:rPr lang="en-US" sz="2000" dirty="0" smtClean="0"/>
              <a:t>The space constant increases and the time constant decreases. </a:t>
            </a:r>
          </a:p>
        </p:txBody>
      </p:sp>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7467600"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3676650"/>
            <a:ext cx="12954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53100" y="3733800"/>
            <a:ext cx="3162300" cy="338554"/>
          </a:xfrm>
          <a:prstGeom prst="rect">
            <a:avLst/>
          </a:prstGeom>
          <a:noFill/>
        </p:spPr>
        <p:txBody>
          <a:bodyPr wrap="square" rtlCol="0">
            <a:spAutoFit/>
          </a:bodyPr>
          <a:lstStyle/>
          <a:p>
            <a:r>
              <a:rPr lang="en-US" sz="1600" dirty="0" err="1" smtClean="0"/>
              <a:t>Venkataraman</a:t>
            </a:r>
            <a:r>
              <a:rPr lang="en-US" sz="1600" dirty="0" smtClean="0"/>
              <a:t> and Bartlett 2013</a:t>
            </a:r>
            <a:endParaRPr lang="en-US" sz="1600" dirty="0"/>
          </a:p>
        </p:txBody>
      </p:sp>
      <p:pic>
        <p:nvPicPr>
          <p:cNvPr id="12800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1050091" y="2219325"/>
            <a:ext cx="5367338"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4783"/>
          <a:stretch/>
        </p:blipFill>
        <p:spPr bwMode="auto">
          <a:xfrm>
            <a:off x="6443662" y="2219325"/>
            <a:ext cx="1633538"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282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280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3889375" y="293688"/>
            <a:ext cx="1292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b="1" u="sng"/>
              <a:t>Myelin</a:t>
            </a:r>
          </a:p>
        </p:txBody>
      </p:sp>
      <p:sp>
        <p:nvSpPr>
          <p:cNvPr id="16387" name="Text Box 3"/>
          <p:cNvSpPr txBox="1">
            <a:spLocks noChangeArrowheads="1"/>
          </p:cNvSpPr>
          <p:nvPr/>
        </p:nvSpPr>
        <p:spPr bwMode="auto">
          <a:xfrm>
            <a:off x="96838" y="914400"/>
            <a:ext cx="8894762"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dirty="0" err="1"/>
              <a:t>Oligodendrocyte</a:t>
            </a:r>
            <a:r>
              <a:rPr lang="en-US" altLang="en-US" sz="2000" dirty="0"/>
              <a:t> can wrap around an axon 10-160 times resulting in </a:t>
            </a:r>
          </a:p>
          <a:p>
            <a:pPr eaLnBrk="1" hangingPunct="1"/>
            <a:r>
              <a:rPr lang="en-US" altLang="en-US" sz="2000" dirty="0"/>
              <a:t>	stacks of plasma membrane (increase diameter of axon)</a:t>
            </a:r>
          </a:p>
          <a:p>
            <a:pPr eaLnBrk="1" hangingPunct="1"/>
            <a:endParaRPr lang="en-US" altLang="en-US" sz="2000" dirty="0"/>
          </a:p>
          <a:p>
            <a:pPr eaLnBrk="1" hangingPunct="1"/>
            <a:r>
              <a:rPr lang="en-US" altLang="en-US" sz="2000" dirty="0"/>
              <a:t>	1.  increases </a:t>
            </a:r>
            <a:r>
              <a:rPr lang="en-US" altLang="en-US" sz="2000" dirty="0" err="1"/>
              <a:t>r</a:t>
            </a:r>
            <a:r>
              <a:rPr lang="en-US" altLang="en-US" sz="2000" baseline="-25000" dirty="0" err="1"/>
              <a:t>m</a:t>
            </a:r>
            <a:r>
              <a:rPr lang="en-US" altLang="en-US" sz="2000" dirty="0"/>
              <a:t> relative to </a:t>
            </a:r>
            <a:r>
              <a:rPr lang="en-US" altLang="en-US" sz="2000" dirty="0" err="1"/>
              <a:t>r</a:t>
            </a:r>
            <a:r>
              <a:rPr lang="en-US" altLang="en-US" sz="2000" baseline="-25000" dirty="0" err="1"/>
              <a:t>i</a:t>
            </a:r>
            <a:r>
              <a:rPr lang="en-US" altLang="en-US" sz="2000" dirty="0"/>
              <a:t> for the neuron (factor of 300 or more!)</a:t>
            </a:r>
          </a:p>
          <a:p>
            <a:pPr eaLnBrk="1" hangingPunct="1"/>
            <a:r>
              <a:rPr lang="en-US" altLang="en-US" sz="2000" dirty="0"/>
              <a:t>	2.  greatly reduces loss of current across neuronal plasma membrane</a:t>
            </a:r>
          </a:p>
          <a:p>
            <a:pPr eaLnBrk="1" hangingPunct="1"/>
            <a:r>
              <a:rPr lang="en-US" altLang="en-US" sz="2000" dirty="0"/>
              <a:t>	3.  increases conduction velocity</a:t>
            </a:r>
          </a:p>
          <a:p>
            <a:pPr eaLnBrk="1" hangingPunct="1"/>
            <a:r>
              <a:rPr lang="en-US" altLang="en-US" sz="2000" dirty="0"/>
              <a:t>	4.  Current flow largely restricted to the Nodes of Ranvier</a:t>
            </a:r>
          </a:p>
          <a:p>
            <a:pPr eaLnBrk="1" hangingPunct="1"/>
            <a:r>
              <a:rPr lang="en-US" altLang="en-US" sz="2000" dirty="0"/>
              <a:t>	(</a:t>
            </a:r>
            <a:r>
              <a:rPr lang="en-US" altLang="en-US" sz="2000" b="1" dirty="0" err="1"/>
              <a:t>Saltatory</a:t>
            </a:r>
            <a:r>
              <a:rPr lang="en-US" altLang="en-US" sz="2000" b="1" dirty="0"/>
              <a:t> conduction</a:t>
            </a:r>
            <a:r>
              <a:rPr lang="en-US" altLang="en-US" sz="2000" dirty="0"/>
              <a:t>)</a:t>
            </a:r>
          </a:p>
        </p:txBody>
      </p:sp>
      <p:pic>
        <p:nvPicPr>
          <p:cNvPr id="16388" name="Picture 4" descr="life7e-fig-44-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048000"/>
            <a:ext cx="455295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6725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90625"/>
            <a:ext cx="39862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3"/>
          <p:cNvSpPr txBox="1">
            <a:spLocks noChangeArrowheads="1"/>
          </p:cNvSpPr>
          <p:nvPr/>
        </p:nvSpPr>
        <p:spPr bwMode="auto">
          <a:xfrm>
            <a:off x="2057400" y="15240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tLang="en-US" sz="2800"/>
              <a:t>Saltatory conduction</a:t>
            </a:r>
          </a:p>
        </p:txBody>
      </p:sp>
      <p:pic>
        <p:nvPicPr>
          <p:cNvPr id="17412" name="Picture 4" descr="Fig 7_6"/>
          <p:cNvPicPr>
            <a:picLocks noChangeAspect="1" noChangeArrowheads="1"/>
          </p:cNvPicPr>
          <p:nvPr/>
        </p:nvPicPr>
        <p:blipFill>
          <a:blip r:embed="rId4">
            <a:extLst>
              <a:ext uri="{28A0092B-C50C-407E-A947-70E740481C1C}">
                <a14:useLocalDpi xmlns:a14="http://schemas.microsoft.com/office/drawing/2010/main" val="0"/>
              </a:ext>
            </a:extLst>
          </a:blip>
          <a:srcRect b="15283"/>
          <a:stretch>
            <a:fillRect/>
          </a:stretch>
        </p:blipFill>
        <p:spPr bwMode="auto">
          <a:xfrm>
            <a:off x="4460875" y="838200"/>
            <a:ext cx="46069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5"/>
          <p:cNvSpPr txBox="1">
            <a:spLocks noChangeArrowheads="1"/>
          </p:cNvSpPr>
          <p:nvPr/>
        </p:nvSpPr>
        <p:spPr bwMode="auto">
          <a:xfrm>
            <a:off x="6675438" y="6384925"/>
            <a:ext cx="223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00"/>
              <a:t>From:  </a:t>
            </a:r>
            <a:r>
              <a:rPr lang="en-US" altLang="en-US" sz="1000" u="sng"/>
              <a:t>From Neuron to Brain</a:t>
            </a:r>
            <a:r>
              <a:rPr lang="en-US" altLang="en-US" sz="1000"/>
              <a:t>, 4</a:t>
            </a:r>
            <a:r>
              <a:rPr lang="en-US" altLang="en-US" sz="1000" baseline="30000"/>
              <a:t>th</a:t>
            </a:r>
            <a:r>
              <a:rPr lang="en-US" altLang="en-US" sz="1000"/>
              <a:t> Ed.</a:t>
            </a:r>
          </a:p>
          <a:p>
            <a:pPr eaLnBrk="1" hangingPunct="1"/>
            <a:r>
              <a:rPr lang="en-US" altLang="en-US" sz="1000"/>
              <a:t>Nicholls, Martin, Wallace, and Fuchs</a:t>
            </a:r>
            <a:endParaRPr lang="en-US" altLang="en-US"/>
          </a:p>
        </p:txBody>
      </p:sp>
      <p:sp>
        <p:nvSpPr>
          <p:cNvPr id="17414" name="Text Box 6"/>
          <p:cNvSpPr txBox="1">
            <a:spLocks noChangeArrowheads="1"/>
          </p:cNvSpPr>
          <p:nvPr/>
        </p:nvSpPr>
        <p:spPr bwMode="auto">
          <a:xfrm>
            <a:off x="228600" y="495300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FontTx/>
              <a:buChar char="•"/>
            </a:pPr>
            <a:r>
              <a:rPr lang="en-US" altLang="en-US"/>
              <a:t> Sodium and potassium channels are clustered at the nodes of Ranvier (right) in order to regenerate the action potential </a:t>
            </a:r>
          </a:p>
        </p:txBody>
      </p:sp>
    </p:spTree>
    <p:extLst>
      <p:ext uri="{BB962C8B-B14F-4D97-AF65-F5344CB8AC3E}">
        <p14:creationId xmlns:p14="http://schemas.microsoft.com/office/powerpoint/2010/main" val="3777683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dfcalyx"/>
          <p:cNvPicPr>
            <a:picLocks noChangeAspect="1" noChangeArrowheads="1"/>
          </p:cNvPicPr>
          <p:nvPr/>
        </p:nvPicPr>
        <p:blipFill>
          <a:blip r:embed="rId3">
            <a:extLst>
              <a:ext uri="{28A0092B-C50C-407E-A947-70E740481C1C}">
                <a14:useLocalDpi xmlns:a14="http://schemas.microsoft.com/office/drawing/2010/main" val="0"/>
              </a:ext>
            </a:extLst>
          </a:blip>
          <a:srcRect b="49315"/>
          <a:stretch>
            <a:fillRect/>
          </a:stretch>
        </p:blipFill>
        <p:spPr bwMode="auto">
          <a:xfrm>
            <a:off x="4191000" y="1143000"/>
            <a:ext cx="4724400"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3"/>
          <p:cNvSpPr txBox="1">
            <a:spLocks noChangeArrowheads="1"/>
          </p:cNvSpPr>
          <p:nvPr/>
        </p:nvSpPr>
        <p:spPr bwMode="auto">
          <a:xfrm>
            <a:off x="7239000" y="3962400"/>
            <a:ext cx="1090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400"/>
              <a:t>IA Forsythe</a:t>
            </a:r>
          </a:p>
        </p:txBody>
      </p:sp>
      <p:pic>
        <p:nvPicPr>
          <p:cNvPr id="18436" name="Picture 4" descr="2conta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577975"/>
            <a:ext cx="3511550"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196850" y="166688"/>
            <a:ext cx="8716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800"/>
              <a:t>At the end of the line: common synaptic arrangements</a:t>
            </a:r>
          </a:p>
        </p:txBody>
      </p:sp>
      <p:sp>
        <p:nvSpPr>
          <p:cNvPr id="18438" name="Text Box 6"/>
          <p:cNvSpPr txBox="1">
            <a:spLocks noChangeArrowheads="1"/>
          </p:cNvSpPr>
          <p:nvPr/>
        </p:nvSpPr>
        <p:spPr bwMode="auto">
          <a:xfrm>
            <a:off x="304800" y="1143000"/>
            <a:ext cx="3794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b="1" i="1">
                <a:solidFill>
                  <a:srgbClr val="660066"/>
                </a:solidFill>
              </a:rPr>
              <a:t>Axo-dendritic (most common)</a:t>
            </a:r>
          </a:p>
        </p:txBody>
      </p:sp>
      <p:sp>
        <p:nvSpPr>
          <p:cNvPr id="18439" name="Text Box 7"/>
          <p:cNvSpPr txBox="1">
            <a:spLocks noChangeArrowheads="1"/>
          </p:cNvSpPr>
          <p:nvPr/>
        </p:nvSpPr>
        <p:spPr bwMode="auto">
          <a:xfrm>
            <a:off x="5570538" y="822325"/>
            <a:ext cx="170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b="1" i="1">
                <a:solidFill>
                  <a:srgbClr val="660066"/>
                </a:solidFill>
              </a:rPr>
              <a:t>Axo-somatic</a:t>
            </a:r>
          </a:p>
        </p:txBody>
      </p:sp>
    </p:spTree>
    <p:extLst>
      <p:ext uri="{BB962C8B-B14F-4D97-AF65-F5344CB8AC3E}">
        <p14:creationId xmlns:p14="http://schemas.microsoft.com/office/powerpoint/2010/main" val="2642599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r>
              <a:rPr lang="en-US" altLang="en-US" sz="3600" smtClean="0"/>
              <a:t>New NERNST EQUATION EXAMPLES</a:t>
            </a:r>
          </a:p>
        </p:txBody>
      </p:sp>
      <p:sp>
        <p:nvSpPr>
          <p:cNvPr id="3" name="Content Placeholder 2"/>
          <p:cNvSpPr>
            <a:spLocks noGrp="1"/>
          </p:cNvSpPr>
          <p:nvPr>
            <p:ph idx="4294967295"/>
          </p:nvPr>
        </p:nvSpPr>
        <p:spPr/>
        <p:txBody>
          <a:bodyPr/>
          <a:lstStyle/>
          <a:p>
            <a:pPr>
              <a:defRPr/>
            </a:pPr>
            <a:r>
              <a:rPr lang="en-US" altLang="en-US" dirty="0" smtClean="0">
                <a:cs typeface="Arial" charset="0"/>
              </a:rPr>
              <a:t>In millivolts,     </a:t>
            </a:r>
            <a:r>
              <a:rPr lang="en-US" altLang="en-US" dirty="0" err="1" smtClean="0">
                <a:cs typeface="Arial" charset="0"/>
              </a:rPr>
              <a:t>E</a:t>
            </a:r>
            <a:r>
              <a:rPr lang="en-US" altLang="en-US" baseline="-25000" dirty="0" err="1" smtClean="0">
                <a:cs typeface="Arial" charset="0"/>
              </a:rPr>
              <a:t>ion</a:t>
            </a:r>
            <a:r>
              <a:rPr lang="en-US" altLang="en-US" dirty="0" smtClean="0">
                <a:cs typeface="Arial" charset="0"/>
              </a:rPr>
              <a:t>=-(60/z )* log</a:t>
            </a:r>
            <a:r>
              <a:rPr lang="en-US" altLang="en-US" baseline="-25000" dirty="0" smtClean="0">
                <a:cs typeface="Arial" charset="0"/>
              </a:rPr>
              <a:t>10</a:t>
            </a:r>
            <a:r>
              <a:rPr lang="en-US" altLang="en-US" dirty="0" smtClean="0">
                <a:cs typeface="Arial" charset="0"/>
              </a:rPr>
              <a:t>[</a:t>
            </a:r>
            <a:r>
              <a:rPr lang="en-US" altLang="en-US" dirty="0" err="1" smtClean="0">
                <a:cs typeface="Arial" charset="0"/>
              </a:rPr>
              <a:t>C</a:t>
            </a:r>
            <a:r>
              <a:rPr lang="en-US" altLang="en-US" baseline="-25000" dirty="0" err="1" smtClean="0">
                <a:cs typeface="Arial" charset="0"/>
              </a:rPr>
              <a:t>in</a:t>
            </a:r>
            <a:r>
              <a:rPr lang="en-US" altLang="en-US" dirty="0" smtClean="0">
                <a:cs typeface="Arial" charset="0"/>
              </a:rPr>
              <a:t>/</a:t>
            </a:r>
            <a:r>
              <a:rPr lang="en-US" altLang="en-US" dirty="0" err="1" smtClean="0">
                <a:cs typeface="Arial" charset="0"/>
              </a:rPr>
              <a:t>C</a:t>
            </a:r>
            <a:r>
              <a:rPr lang="en-US" altLang="en-US" baseline="-25000" dirty="0" err="1" smtClean="0">
                <a:cs typeface="Arial" charset="0"/>
              </a:rPr>
              <a:t>out</a:t>
            </a:r>
            <a:r>
              <a:rPr lang="en-US" altLang="en-US" dirty="0" smtClean="0">
                <a:cs typeface="Arial" charset="0"/>
              </a:rPr>
              <a:t>]</a:t>
            </a:r>
          </a:p>
          <a:p>
            <a:pPr eaLnBrk="1" hangingPunct="1">
              <a:defRPr/>
            </a:pPr>
            <a:endParaRPr lang="en-US" altLang="en-US" b="1" dirty="0" smtClean="0">
              <a:cs typeface="Arial" charset="0"/>
            </a:endParaRPr>
          </a:p>
          <a:p>
            <a:pPr eaLnBrk="1" hangingPunct="1">
              <a:defRPr/>
            </a:pPr>
            <a:r>
              <a:rPr lang="en-US" altLang="en-US" sz="2400" dirty="0" smtClean="0"/>
              <a:t>Note that each 2x or 0.5x change in the </a:t>
            </a:r>
            <a:r>
              <a:rPr lang="en-US" altLang="en-US" sz="2400" dirty="0" err="1" smtClean="0"/>
              <a:t>C</a:t>
            </a:r>
            <a:r>
              <a:rPr lang="en-US" altLang="en-US" sz="2400" baseline="-25000" dirty="0" err="1" smtClean="0"/>
              <a:t>in</a:t>
            </a:r>
            <a:r>
              <a:rPr lang="en-US" altLang="en-US" sz="2400" dirty="0" smtClean="0"/>
              <a:t>/</a:t>
            </a:r>
            <a:r>
              <a:rPr lang="en-US" altLang="en-US" sz="2400" dirty="0" err="1" smtClean="0"/>
              <a:t>C</a:t>
            </a:r>
            <a:r>
              <a:rPr lang="en-US" altLang="en-US" sz="2400" baseline="-25000" dirty="0" err="1" smtClean="0"/>
              <a:t>out</a:t>
            </a:r>
            <a:r>
              <a:rPr lang="en-US" altLang="en-US" sz="2400" dirty="0" smtClean="0"/>
              <a:t> ratio will be a ~0.3 change in the log10 (e.g. log</a:t>
            </a:r>
            <a:r>
              <a:rPr lang="en-US" altLang="en-US" sz="2400" baseline="-25000" dirty="0" smtClean="0"/>
              <a:t>10</a:t>
            </a:r>
            <a:r>
              <a:rPr lang="en-US" altLang="en-US" sz="2400" dirty="0" smtClean="0"/>
              <a:t>(10)=1, log</a:t>
            </a:r>
            <a:r>
              <a:rPr lang="en-US" altLang="en-US" sz="2400" baseline="-25000" dirty="0" smtClean="0"/>
              <a:t>10</a:t>
            </a:r>
            <a:r>
              <a:rPr lang="en-US" altLang="en-US" sz="2400" dirty="0" smtClean="0"/>
              <a:t>(20)=1.30102)</a:t>
            </a:r>
          </a:p>
          <a:p>
            <a:pPr>
              <a:buNone/>
              <a:defRPr/>
            </a:pPr>
            <a:r>
              <a:rPr lang="en-US" altLang="en-US" sz="2400" dirty="0">
                <a:solidFill>
                  <a:schemeClr val="accent6">
                    <a:lumMod val="75000"/>
                  </a:schemeClr>
                </a:solidFill>
              </a:rPr>
              <a:t>Cl</a:t>
            </a:r>
            <a:r>
              <a:rPr lang="en-US" altLang="en-US" sz="2400" baseline="30000" dirty="0">
                <a:solidFill>
                  <a:schemeClr val="accent6">
                    <a:lumMod val="75000"/>
                  </a:schemeClr>
                </a:solidFill>
              </a:rPr>
              <a:t>-</a:t>
            </a:r>
            <a:r>
              <a:rPr lang="en-US" altLang="en-US" sz="2400" baseline="-25000" dirty="0">
                <a:solidFill>
                  <a:schemeClr val="accent6">
                    <a:lumMod val="75000"/>
                  </a:schemeClr>
                </a:solidFill>
              </a:rPr>
              <a:t>out</a:t>
            </a:r>
            <a:r>
              <a:rPr lang="en-US" altLang="en-US" sz="2400" dirty="0">
                <a:solidFill>
                  <a:schemeClr val="accent6">
                    <a:lumMod val="75000"/>
                  </a:schemeClr>
                </a:solidFill>
              </a:rPr>
              <a:t>=180 </a:t>
            </a:r>
            <a:r>
              <a:rPr lang="en-US" altLang="en-US" sz="2400" dirty="0" err="1">
                <a:solidFill>
                  <a:schemeClr val="accent6">
                    <a:lumMod val="75000"/>
                  </a:schemeClr>
                </a:solidFill>
              </a:rPr>
              <a:t>mM</a:t>
            </a:r>
            <a:r>
              <a:rPr lang="en-US" altLang="en-US" sz="2400" dirty="0">
                <a:solidFill>
                  <a:schemeClr val="accent6">
                    <a:lumMod val="75000"/>
                  </a:schemeClr>
                </a:solidFill>
              </a:rPr>
              <a:t>, Cl</a:t>
            </a:r>
            <a:r>
              <a:rPr lang="en-US" altLang="en-US" sz="2400" baseline="30000" dirty="0">
                <a:solidFill>
                  <a:schemeClr val="accent6">
                    <a:lumMod val="75000"/>
                  </a:schemeClr>
                </a:solidFill>
              </a:rPr>
              <a:t>-</a:t>
            </a:r>
            <a:r>
              <a:rPr lang="en-US" altLang="en-US" sz="2400" baseline="-25000" dirty="0">
                <a:solidFill>
                  <a:schemeClr val="accent6">
                    <a:lumMod val="75000"/>
                  </a:schemeClr>
                </a:solidFill>
              </a:rPr>
              <a:t>in</a:t>
            </a:r>
            <a:r>
              <a:rPr lang="en-US" altLang="en-US" sz="2400" dirty="0">
                <a:solidFill>
                  <a:schemeClr val="accent6">
                    <a:lumMod val="75000"/>
                  </a:schemeClr>
                </a:solidFill>
              </a:rPr>
              <a:t>=9 </a:t>
            </a:r>
            <a:r>
              <a:rPr lang="en-US" altLang="en-US" sz="2400" dirty="0" err="1">
                <a:solidFill>
                  <a:schemeClr val="accent6">
                    <a:lumMod val="75000"/>
                  </a:schemeClr>
                </a:solidFill>
              </a:rPr>
              <a:t>mM</a:t>
            </a:r>
            <a:r>
              <a:rPr lang="en-US" altLang="en-US" sz="2400" dirty="0">
                <a:solidFill>
                  <a:schemeClr val="accent6">
                    <a:lumMod val="75000"/>
                  </a:schemeClr>
                </a:solidFill>
              </a:rPr>
              <a:t> : </a:t>
            </a:r>
            <a:r>
              <a:rPr lang="en-US" altLang="en-US" sz="2400" dirty="0" err="1">
                <a:solidFill>
                  <a:schemeClr val="accent6">
                    <a:lumMod val="75000"/>
                  </a:schemeClr>
                </a:solidFill>
              </a:rPr>
              <a:t>E</a:t>
            </a:r>
            <a:r>
              <a:rPr lang="en-US" altLang="en-US" sz="2400" baseline="-25000" dirty="0" err="1">
                <a:solidFill>
                  <a:schemeClr val="accent6">
                    <a:lumMod val="75000"/>
                  </a:schemeClr>
                </a:solidFill>
              </a:rPr>
              <a:t>Cl</a:t>
            </a:r>
            <a:r>
              <a:rPr lang="en-US" altLang="en-US" sz="2400" dirty="0">
                <a:solidFill>
                  <a:schemeClr val="accent6">
                    <a:lumMod val="75000"/>
                  </a:schemeClr>
                </a:solidFill>
              </a:rPr>
              <a:t>=?? </a:t>
            </a:r>
            <a:r>
              <a:rPr lang="en-US" altLang="en-US" sz="2400" dirty="0" smtClean="0">
                <a:solidFill>
                  <a:schemeClr val="accent6">
                    <a:lumMod val="75000"/>
                  </a:schemeClr>
                </a:solidFill>
              </a:rPr>
              <a:t>mV</a:t>
            </a:r>
            <a:endParaRPr lang="en-US" altLang="en-US" sz="2400" dirty="0" smtClean="0"/>
          </a:p>
          <a:p>
            <a:pPr eaLnBrk="1" hangingPunct="1">
              <a:defRPr/>
            </a:pPr>
            <a:r>
              <a:rPr lang="en-US" altLang="en-US" sz="2400" dirty="0" err="1" smtClean="0">
                <a:solidFill>
                  <a:srgbClr val="9BBB59"/>
                </a:solidFill>
              </a:rPr>
              <a:t>Ca</a:t>
            </a:r>
            <a:r>
              <a:rPr lang="en-US" altLang="en-US" sz="2400" baseline="30000" dirty="0" smtClean="0">
                <a:solidFill>
                  <a:srgbClr val="9BBB59"/>
                </a:solidFill>
              </a:rPr>
              <a:t>++</a:t>
            </a:r>
            <a:r>
              <a:rPr lang="en-US" altLang="en-US" sz="2400" baseline="-25000" dirty="0" smtClean="0">
                <a:solidFill>
                  <a:srgbClr val="9BBB59"/>
                </a:solidFill>
              </a:rPr>
              <a:t>out</a:t>
            </a:r>
            <a:r>
              <a:rPr lang="en-US" altLang="en-US" sz="2400" dirty="0" smtClean="0">
                <a:solidFill>
                  <a:srgbClr val="9BBB59"/>
                </a:solidFill>
              </a:rPr>
              <a:t>=2 </a:t>
            </a:r>
            <a:r>
              <a:rPr lang="en-US" altLang="en-US" sz="2400" dirty="0" err="1" smtClean="0">
                <a:solidFill>
                  <a:srgbClr val="9BBB59"/>
                </a:solidFill>
              </a:rPr>
              <a:t>mM</a:t>
            </a:r>
            <a:r>
              <a:rPr lang="en-US" altLang="en-US" sz="2400" dirty="0" smtClean="0">
                <a:solidFill>
                  <a:srgbClr val="9BBB59"/>
                </a:solidFill>
              </a:rPr>
              <a:t>, </a:t>
            </a:r>
            <a:r>
              <a:rPr lang="en-US" altLang="en-US" sz="2400" dirty="0" err="1" smtClean="0">
                <a:solidFill>
                  <a:srgbClr val="9BBB59"/>
                </a:solidFill>
              </a:rPr>
              <a:t>Ca</a:t>
            </a:r>
            <a:r>
              <a:rPr lang="en-US" altLang="en-US" sz="2400" baseline="30000" dirty="0" smtClean="0">
                <a:solidFill>
                  <a:srgbClr val="9BBB59"/>
                </a:solidFill>
              </a:rPr>
              <a:t>++</a:t>
            </a:r>
            <a:r>
              <a:rPr lang="en-US" altLang="en-US" sz="2400" baseline="-25000" dirty="0" smtClean="0">
                <a:solidFill>
                  <a:srgbClr val="9BBB59"/>
                </a:solidFill>
              </a:rPr>
              <a:t>in</a:t>
            </a:r>
            <a:r>
              <a:rPr lang="en-US" altLang="en-US" sz="2400" dirty="0" smtClean="0">
                <a:solidFill>
                  <a:srgbClr val="9BBB59"/>
                </a:solidFill>
              </a:rPr>
              <a:t>=200 </a:t>
            </a:r>
            <a:r>
              <a:rPr lang="en-US" altLang="en-US" sz="2400" dirty="0" err="1">
                <a:solidFill>
                  <a:srgbClr val="9BBB59"/>
                </a:solidFill>
              </a:rPr>
              <a:t>n</a:t>
            </a:r>
            <a:r>
              <a:rPr lang="en-US" altLang="en-US" sz="2400" dirty="0" err="1" smtClean="0">
                <a:solidFill>
                  <a:srgbClr val="9BBB59"/>
                </a:solidFill>
              </a:rPr>
              <a:t>M</a:t>
            </a:r>
            <a:r>
              <a:rPr lang="en-US" altLang="en-US" sz="2400" dirty="0" smtClean="0">
                <a:solidFill>
                  <a:srgbClr val="9BBB59"/>
                </a:solidFill>
              </a:rPr>
              <a:t> : </a:t>
            </a:r>
            <a:r>
              <a:rPr lang="en-US" altLang="en-US" sz="2400" dirty="0" err="1" smtClean="0">
                <a:solidFill>
                  <a:srgbClr val="9BBB59"/>
                </a:solidFill>
              </a:rPr>
              <a:t>E</a:t>
            </a:r>
            <a:r>
              <a:rPr lang="en-US" altLang="en-US" sz="2400" baseline="-25000" dirty="0" err="1" smtClean="0">
                <a:solidFill>
                  <a:srgbClr val="9BBB59"/>
                </a:solidFill>
              </a:rPr>
              <a:t>Ca</a:t>
            </a:r>
            <a:r>
              <a:rPr lang="en-US" altLang="en-US" sz="2400" dirty="0" smtClean="0">
                <a:solidFill>
                  <a:srgbClr val="9BBB59"/>
                </a:solidFill>
              </a:rPr>
              <a:t>= ?? mV</a:t>
            </a:r>
          </a:p>
          <a:p>
            <a:pPr>
              <a:buFontTx/>
              <a:buNone/>
              <a:defRPr/>
            </a:pPr>
            <a:endParaRPr lang="en-US" altLang="en-US" sz="2400" dirty="0" smtClean="0">
              <a:cs typeface="Arial" charset="0"/>
            </a:endParaRPr>
          </a:p>
          <a:p>
            <a:pPr>
              <a:buFontTx/>
              <a:buNone/>
              <a:defRPr/>
            </a:pPr>
            <a:endParaRPr lang="en-US" altLang="en-US" dirty="0" smtClean="0">
              <a:cs typeface="Arial" charset="0"/>
            </a:endParaRPr>
          </a:p>
          <a:p>
            <a:pPr>
              <a:buFontTx/>
              <a:buNone/>
              <a:defRPr/>
            </a:pPr>
            <a:endParaRPr lang="en-US" altLang="en-US" dirty="0" smtClean="0"/>
          </a:p>
          <a:p>
            <a:pPr>
              <a:buFontTx/>
              <a:buNone/>
              <a:defRPr/>
            </a:pPr>
            <a:endParaRPr lang="en-US" altLang="en-US" dirty="0" smtClean="0"/>
          </a:p>
        </p:txBody>
      </p:sp>
    </p:spTree>
    <p:extLst>
      <p:ext uri="{BB962C8B-B14F-4D97-AF65-F5344CB8AC3E}">
        <p14:creationId xmlns:p14="http://schemas.microsoft.com/office/powerpoint/2010/main" val="17164261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t>Two types of synapses: Electrical synaptic junction and Chemical synapses</a:t>
            </a:r>
            <a:endParaRPr lang="zh-CN" altLang="en-US" dirty="0"/>
          </a:p>
        </p:txBody>
      </p:sp>
      <p:sp>
        <p:nvSpPr>
          <p:cNvPr id="6" name="文本占位符 5"/>
          <p:cNvSpPr>
            <a:spLocks noGrp="1"/>
          </p:cNvSpPr>
          <p:nvPr>
            <p:ph type="body" idx="1"/>
          </p:nvPr>
        </p:nvSpPr>
        <p:spPr/>
        <p:txBody>
          <a:bodyPr>
            <a:normAutofit fontScale="92500" lnSpcReduction="20000"/>
          </a:bodyPr>
          <a:lstStyle/>
          <a:p>
            <a:r>
              <a:rPr lang="en-US" altLang="zh-CN" dirty="0" smtClean="0"/>
              <a:t>Electrical synaptic junction: the sky walk</a:t>
            </a:r>
            <a:endParaRPr lang="zh-CN" altLang="en-US" dirty="0"/>
          </a:p>
        </p:txBody>
      </p:sp>
      <p:sp>
        <p:nvSpPr>
          <p:cNvPr id="8" name="文本占位符 7"/>
          <p:cNvSpPr>
            <a:spLocks noGrp="1"/>
          </p:cNvSpPr>
          <p:nvPr>
            <p:ph type="body" sz="quarter" idx="3"/>
          </p:nvPr>
        </p:nvSpPr>
        <p:spPr>
          <a:xfrm>
            <a:off x="4645025" y="1493838"/>
            <a:ext cx="4041775" cy="639762"/>
          </a:xfrm>
        </p:spPr>
        <p:txBody>
          <a:bodyPr>
            <a:normAutofit fontScale="85000" lnSpcReduction="20000"/>
          </a:bodyPr>
          <a:lstStyle/>
          <a:p>
            <a:r>
              <a:rPr lang="en-US" altLang="zh-CN" dirty="0" smtClean="0"/>
              <a:t>Chemical synapses: the message (most dominant kind)</a:t>
            </a:r>
            <a:endParaRPr lang="zh-CN" alt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6" y="2514600"/>
            <a:ext cx="3931024"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descr="Fig14_12"/>
          <p:cNvPicPr>
            <a:picLocks noChangeAspect="1" noChangeArrowheads="1"/>
          </p:cNvPicPr>
          <p:nvPr/>
        </p:nvPicPr>
        <p:blipFill>
          <a:blip r:embed="rId3">
            <a:extLst>
              <a:ext uri="{28A0092B-C50C-407E-A947-70E740481C1C}">
                <a14:useLocalDpi xmlns:a14="http://schemas.microsoft.com/office/drawing/2010/main" val="0"/>
              </a:ext>
            </a:extLst>
          </a:blip>
          <a:srcRect l="12840" r="6810" b="38481"/>
          <a:stretch>
            <a:fillRect/>
          </a:stretch>
        </p:blipFill>
        <p:spPr bwMode="auto">
          <a:xfrm>
            <a:off x="4395376" y="2623109"/>
            <a:ext cx="4748624"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File:Nobel Priz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343400"/>
            <a:ext cx="2286000" cy="2249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31388" y="2286000"/>
            <a:ext cx="3276600" cy="369332"/>
          </a:xfrm>
          <a:prstGeom prst="rect">
            <a:avLst/>
          </a:prstGeom>
          <a:noFill/>
        </p:spPr>
        <p:txBody>
          <a:bodyPr wrap="square" rtlCol="0">
            <a:spAutoFit/>
          </a:bodyPr>
          <a:lstStyle/>
          <a:p>
            <a:r>
              <a:rPr lang="en-US" altLang="zh-CN" dirty="0" smtClean="0"/>
              <a:t>Slow but have diverse functions!</a:t>
            </a:r>
            <a:endParaRPr lang="zh-CN" altLang="en-US" dirty="0"/>
          </a:p>
        </p:txBody>
      </p:sp>
      <p:sp>
        <p:nvSpPr>
          <p:cNvPr id="9" name="TextBox 8"/>
          <p:cNvSpPr txBox="1"/>
          <p:nvPr/>
        </p:nvSpPr>
        <p:spPr>
          <a:xfrm>
            <a:off x="1143000" y="2286000"/>
            <a:ext cx="2286000" cy="369332"/>
          </a:xfrm>
          <a:prstGeom prst="rect">
            <a:avLst/>
          </a:prstGeom>
          <a:noFill/>
        </p:spPr>
        <p:txBody>
          <a:bodyPr wrap="square" rtlCol="0">
            <a:spAutoFit/>
          </a:bodyPr>
          <a:lstStyle/>
          <a:p>
            <a:r>
              <a:rPr lang="en-US" altLang="zh-CN" dirty="0" smtClean="0"/>
              <a:t>Fast but rather simple</a:t>
            </a:r>
            <a:endParaRPr lang="zh-CN" altLang="en-US" dirty="0"/>
          </a:p>
        </p:txBody>
      </p:sp>
    </p:spTree>
    <p:extLst>
      <p:ext uri="{BB962C8B-B14F-4D97-AF65-F5344CB8AC3E}">
        <p14:creationId xmlns:p14="http://schemas.microsoft.com/office/powerpoint/2010/main" val="73620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752600" y="1098550"/>
            <a:ext cx="576103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dirty="0"/>
              <a:t>Flow of information at chemical synapses</a:t>
            </a:r>
          </a:p>
          <a:p>
            <a:pPr eaLnBrk="1" hangingPunct="1"/>
            <a:endParaRPr lang="en-US" altLang="en-US" sz="2400" dirty="0"/>
          </a:p>
          <a:p>
            <a:pPr eaLnBrk="1" hangingPunct="1"/>
            <a:endParaRPr lang="en-US" altLang="en-US" sz="2400" dirty="0"/>
          </a:p>
          <a:p>
            <a:pPr eaLnBrk="1" hangingPunct="1"/>
            <a:endParaRPr lang="en-US" altLang="en-US" sz="2000" dirty="0"/>
          </a:p>
          <a:p>
            <a:pPr eaLnBrk="1" hangingPunct="1"/>
            <a:r>
              <a:rPr lang="en-US" altLang="en-US" sz="2000" dirty="0"/>
              <a:t>Electrical (action potential in presynaptic cell)</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buFontTx/>
              <a:buChar char="•"/>
            </a:pPr>
            <a:endParaRPr lang="en-US" altLang="en-US" sz="2000" dirty="0"/>
          </a:p>
          <a:p>
            <a:pPr eaLnBrk="1" hangingPunct="1"/>
            <a:r>
              <a:rPr lang="en-US" altLang="en-US" sz="2000" dirty="0"/>
              <a:t>Chemical (neurotransmitter in synaptic cleft)</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buFontTx/>
              <a:buChar char="•"/>
            </a:pPr>
            <a:endParaRPr lang="en-US" altLang="en-US" sz="2000" dirty="0"/>
          </a:p>
          <a:p>
            <a:pPr eaLnBrk="1" hangingPunct="1"/>
            <a:r>
              <a:rPr lang="en-US" altLang="en-US" sz="2000" dirty="0"/>
              <a:t>Electrical (Change in </a:t>
            </a:r>
            <a:r>
              <a:rPr lang="en-US" altLang="en-US" sz="2000" dirty="0" err="1" smtClean="0"/>
              <a:t>V</a:t>
            </a:r>
            <a:r>
              <a:rPr lang="en-US" altLang="en-US" sz="2000" baseline="-25000" dirty="0" err="1" smtClean="0"/>
              <a:t>mem</a:t>
            </a:r>
            <a:r>
              <a:rPr lang="en-US" altLang="en-US" sz="2000" dirty="0" smtClean="0"/>
              <a:t> </a:t>
            </a:r>
            <a:r>
              <a:rPr lang="en-US" altLang="en-US" sz="2000" dirty="0"/>
              <a:t>of postsynaptic cell)</a:t>
            </a:r>
          </a:p>
        </p:txBody>
      </p:sp>
      <p:sp>
        <p:nvSpPr>
          <p:cNvPr id="19459" name="AutoShape 3"/>
          <p:cNvSpPr>
            <a:spLocks noChangeArrowheads="1"/>
          </p:cNvSpPr>
          <p:nvPr/>
        </p:nvSpPr>
        <p:spPr bwMode="auto">
          <a:xfrm rot="5400000">
            <a:off x="3741738" y="3270250"/>
            <a:ext cx="914400" cy="381000"/>
          </a:xfrm>
          <a:custGeom>
            <a:avLst/>
            <a:gdLst>
              <a:gd name="T0" fmla="*/ 29032200 w 21600"/>
              <a:gd name="T1" fmla="*/ 0 h 21600"/>
              <a:gd name="T2" fmla="*/ 0 w 21600"/>
              <a:gd name="T3" fmla="*/ 3360208 h 21600"/>
              <a:gd name="T4" fmla="*/ 29032200 w 21600"/>
              <a:gd name="T5" fmla="*/ 6720416 h 21600"/>
              <a:gd name="T6" fmla="*/ 38709597 w 21600"/>
              <a:gd name="T7" fmla="*/ 336020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9460" name="AutoShape 4"/>
          <p:cNvSpPr>
            <a:spLocks noChangeArrowheads="1"/>
          </p:cNvSpPr>
          <p:nvPr/>
        </p:nvSpPr>
        <p:spPr bwMode="auto">
          <a:xfrm rot="5400000">
            <a:off x="3741738" y="4870450"/>
            <a:ext cx="914400" cy="381000"/>
          </a:xfrm>
          <a:custGeom>
            <a:avLst/>
            <a:gdLst>
              <a:gd name="T0" fmla="*/ 29032200 w 21600"/>
              <a:gd name="T1" fmla="*/ 0 h 21600"/>
              <a:gd name="T2" fmla="*/ 0 w 21600"/>
              <a:gd name="T3" fmla="*/ 3360208 h 21600"/>
              <a:gd name="T4" fmla="*/ 29032200 w 21600"/>
              <a:gd name="T5" fmla="*/ 6720416 h 21600"/>
              <a:gd name="T6" fmla="*/ 38709597 w 21600"/>
              <a:gd name="T7" fmla="*/ 336020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9461" name="Text Box 5"/>
          <p:cNvSpPr txBox="1">
            <a:spLocks noChangeArrowheads="1"/>
          </p:cNvSpPr>
          <p:nvPr/>
        </p:nvSpPr>
        <p:spPr bwMode="auto">
          <a:xfrm>
            <a:off x="1323975" y="166688"/>
            <a:ext cx="6419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800"/>
              <a:t>Synaptic junction, what’s your function?</a:t>
            </a:r>
          </a:p>
        </p:txBody>
      </p:sp>
    </p:spTree>
    <p:extLst>
      <p:ext uri="{BB962C8B-B14F-4D97-AF65-F5344CB8AC3E}">
        <p14:creationId xmlns:p14="http://schemas.microsoft.com/office/powerpoint/2010/main" val="10307081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6675438" y="6384925"/>
            <a:ext cx="223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00"/>
              <a:t>From:  </a:t>
            </a:r>
            <a:r>
              <a:rPr lang="en-US" altLang="en-US" sz="1000" u="sng"/>
              <a:t>From Neuron to Brain</a:t>
            </a:r>
            <a:r>
              <a:rPr lang="en-US" altLang="en-US" sz="1000"/>
              <a:t>, 4</a:t>
            </a:r>
            <a:r>
              <a:rPr lang="en-US" altLang="en-US" sz="1000" baseline="30000"/>
              <a:t>th</a:t>
            </a:r>
            <a:r>
              <a:rPr lang="en-US" altLang="en-US" sz="1000"/>
              <a:t> Ed.</a:t>
            </a:r>
          </a:p>
          <a:p>
            <a:pPr eaLnBrk="1" hangingPunct="1"/>
            <a:r>
              <a:rPr lang="en-US" altLang="en-US" sz="1000"/>
              <a:t>Nicholls, Martin, Wallace, and Fuchs</a:t>
            </a:r>
            <a:endParaRPr lang="en-US" altLang="en-US"/>
          </a:p>
        </p:txBody>
      </p:sp>
      <p:sp>
        <p:nvSpPr>
          <p:cNvPr id="167939" name="Text Box 3"/>
          <p:cNvSpPr txBox="1">
            <a:spLocks noChangeArrowheads="1"/>
          </p:cNvSpPr>
          <p:nvPr/>
        </p:nvSpPr>
        <p:spPr bwMode="auto">
          <a:xfrm>
            <a:off x="2955925" y="152400"/>
            <a:ext cx="327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t>Chemical synapses</a:t>
            </a:r>
          </a:p>
        </p:txBody>
      </p:sp>
      <p:pic>
        <p:nvPicPr>
          <p:cNvPr id="167940" name="Picture 4" descr="Ntbfi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743200"/>
            <a:ext cx="4495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Line 5"/>
          <p:cNvSpPr>
            <a:spLocks noChangeShapeType="1"/>
          </p:cNvSpPr>
          <p:nvPr/>
        </p:nvSpPr>
        <p:spPr bwMode="auto">
          <a:xfrm flipH="1" flipV="1">
            <a:off x="3962400" y="4648200"/>
            <a:ext cx="609600" cy="76200"/>
          </a:xfrm>
          <a:prstGeom prst="line">
            <a:avLst/>
          </a:prstGeom>
          <a:noFill/>
          <a:ln w="412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7942" name="Text Box 6"/>
          <p:cNvSpPr txBox="1">
            <a:spLocks noChangeArrowheads="1"/>
          </p:cNvSpPr>
          <p:nvPr/>
        </p:nvSpPr>
        <p:spPr bwMode="auto">
          <a:xfrm>
            <a:off x="4419600" y="1050925"/>
            <a:ext cx="4778375"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Tx/>
              <a:buAutoNum type="arabicPeriod"/>
            </a:pPr>
            <a:r>
              <a:rPr lang="en-US" altLang="en-US" sz="2000" dirty="0"/>
              <a:t>Cytoplasm of pre- and postsynaptic</a:t>
            </a:r>
          </a:p>
          <a:p>
            <a:pPr eaLnBrk="1" hangingPunct="1"/>
            <a:r>
              <a:rPr lang="en-US" altLang="en-US" sz="2000" dirty="0"/>
              <a:t>	cells are distinct</a:t>
            </a:r>
          </a:p>
          <a:p>
            <a:pPr eaLnBrk="1" hangingPunct="1">
              <a:buFontTx/>
              <a:buAutoNum type="arabicPeriod" startAt="2"/>
            </a:pPr>
            <a:r>
              <a:rPr lang="en-US" altLang="en-US" sz="2000" dirty="0"/>
              <a:t>Physical gap between cells (</a:t>
            </a:r>
            <a:r>
              <a:rPr lang="en-US" altLang="en-US" sz="2000" b="1" dirty="0"/>
              <a:t>synaptic</a:t>
            </a:r>
          </a:p>
          <a:p>
            <a:pPr eaLnBrk="1" hangingPunct="1"/>
            <a:r>
              <a:rPr lang="en-US" altLang="en-US" sz="2000" b="1" dirty="0"/>
              <a:t>	cleft)</a:t>
            </a:r>
          </a:p>
          <a:p>
            <a:pPr eaLnBrk="1" hangingPunct="1">
              <a:buFontTx/>
              <a:buAutoNum type="arabicPeriod" startAt="3"/>
            </a:pPr>
            <a:r>
              <a:rPr lang="en-US" altLang="en-US" sz="2000" dirty="0"/>
              <a:t>Chemical messenger used to relay	</a:t>
            </a:r>
          </a:p>
          <a:p>
            <a:pPr eaLnBrk="1" hangingPunct="1"/>
            <a:r>
              <a:rPr lang="en-US" altLang="en-US" sz="2000" dirty="0"/>
              <a:t>	information from one cell to another</a:t>
            </a:r>
          </a:p>
          <a:p>
            <a:pPr eaLnBrk="1" hangingPunct="1">
              <a:buFontTx/>
              <a:buAutoNum type="arabicPeriod" startAt="4"/>
            </a:pPr>
            <a:r>
              <a:rPr lang="en-US" altLang="en-US" sz="2000" dirty="0"/>
              <a:t>Slower than electrical transmission</a:t>
            </a:r>
          </a:p>
          <a:p>
            <a:pPr eaLnBrk="1" hangingPunct="1"/>
            <a:r>
              <a:rPr lang="en-US" altLang="en-US" sz="2000" dirty="0"/>
              <a:t>	(</a:t>
            </a:r>
            <a:r>
              <a:rPr lang="en-US" altLang="en-US" sz="2000" b="1" dirty="0"/>
              <a:t>synaptic delay</a:t>
            </a:r>
            <a:r>
              <a:rPr lang="en-US" altLang="en-US" sz="2000" dirty="0"/>
              <a:t>) </a:t>
            </a:r>
          </a:p>
          <a:p>
            <a:pPr eaLnBrk="1" hangingPunct="1">
              <a:buFontTx/>
              <a:buAutoNum type="arabicPeriod" startAt="5"/>
            </a:pPr>
            <a:r>
              <a:rPr lang="en-US" altLang="en-US" sz="2000" dirty="0"/>
              <a:t>Most common means of cell-cell</a:t>
            </a:r>
          </a:p>
          <a:p>
            <a:pPr eaLnBrk="1" hangingPunct="1"/>
            <a:r>
              <a:rPr lang="en-US" altLang="en-US" sz="2000" dirty="0"/>
              <a:t>	communication in the nervous system</a:t>
            </a:r>
          </a:p>
          <a:p>
            <a:pPr eaLnBrk="1" hangingPunct="1"/>
            <a:r>
              <a:rPr lang="en-US" altLang="en-US" sz="2000" dirty="0"/>
              <a:t>6. </a:t>
            </a:r>
            <a:r>
              <a:rPr lang="en-US" altLang="en-US" sz="2000" b="1" dirty="0"/>
              <a:t>Chemical transmission can </a:t>
            </a:r>
            <a:r>
              <a:rPr lang="en-US" altLang="en-US" sz="2000" b="1" dirty="0">
                <a:solidFill>
                  <a:srgbClr val="FF0000"/>
                </a:solidFill>
              </a:rPr>
              <a:t>amplify</a:t>
            </a:r>
            <a:r>
              <a:rPr lang="en-US" altLang="en-US" sz="2000" b="1" dirty="0"/>
              <a:t> </a:t>
            </a:r>
          </a:p>
          <a:p>
            <a:pPr eaLnBrk="1" hangingPunct="1"/>
            <a:r>
              <a:rPr lang="en-US" altLang="en-US" sz="2000" b="1" dirty="0"/>
              <a:t>    signals, </a:t>
            </a:r>
            <a:r>
              <a:rPr lang="en-US" altLang="en-US" sz="2000" b="1" dirty="0">
                <a:solidFill>
                  <a:srgbClr val="FF0000"/>
                </a:solidFill>
              </a:rPr>
              <a:t>alter sign </a:t>
            </a:r>
            <a:r>
              <a:rPr lang="en-US" altLang="en-US" sz="2000" b="1" dirty="0"/>
              <a:t>(excitatory or </a:t>
            </a:r>
          </a:p>
          <a:p>
            <a:pPr eaLnBrk="1" hangingPunct="1"/>
            <a:r>
              <a:rPr lang="en-US" altLang="en-US" sz="2000" b="1" dirty="0"/>
              <a:t>    inhibitory, and </a:t>
            </a:r>
            <a:r>
              <a:rPr lang="en-US" altLang="en-US" sz="2000" b="1" dirty="0">
                <a:solidFill>
                  <a:srgbClr val="FF0000"/>
                </a:solidFill>
              </a:rPr>
              <a:t>avoid field effects</a:t>
            </a:r>
            <a:r>
              <a:rPr lang="en-US" altLang="en-US" sz="2000" b="1" dirty="0"/>
              <a:t>.</a:t>
            </a:r>
          </a:p>
        </p:txBody>
      </p:sp>
      <p:pic>
        <p:nvPicPr>
          <p:cNvPr id="167943" name="Picture 7" descr="Ntbfig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838200"/>
            <a:ext cx="42338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2904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62"/>
          </a:xfrm>
        </p:spPr>
        <p:txBody>
          <a:bodyPr>
            <a:normAutofit fontScale="90000"/>
          </a:bodyPr>
          <a:lstStyle/>
          <a:p>
            <a:r>
              <a:rPr lang="en-US" altLang="zh-CN" sz="3600" dirty="0" smtClean="0"/>
              <a:t>Nobel Prize in Physiology or Medicine 2013 : Vesicle transportation mechanism</a:t>
            </a:r>
            <a:endParaRPr lang="zh-CN" altLang="en-US" sz="3600" dirty="0"/>
          </a:p>
        </p:txBody>
      </p:sp>
      <p:pic>
        <p:nvPicPr>
          <p:cNvPr id="4098" name="Picture 2" descr="James E. Roth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00" y="1295400"/>
            <a:ext cx="1968500" cy="27583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andy W. Schek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300" y="1295400"/>
            <a:ext cx="1968500" cy="27583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omas C. Südho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700" y="1295400"/>
            <a:ext cx="1968500" cy="2758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 y="4343400"/>
            <a:ext cx="7924800" cy="2246769"/>
          </a:xfrm>
          <a:prstGeom prst="rect">
            <a:avLst/>
          </a:prstGeom>
          <a:noFill/>
        </p:spPr>
        <p:txBody>
          <a:bodyPr wrap="square" rtlCol="0">
            <a:spAutoFit/>
          </a:bodyPr>
          <a:lstStyle/>
          <a:p>
            <a:r>
              <a:rPr lang="en-US" altLang="zh-CN" sz="2800" dirty="0"/>
              <a:t>The Nobel Prize in Physiology or Medicine 2013 was awarded jointly to James E. Rothman, Randy W. </a:t>
            </a:r>
            <a:r>
              <a:rPr lang="en-US" altLang="zh-CN" sz="2800" dirty="0" err="1"/>
              <a:t>Schekman</a:t>
            </a:r>
            <a:r>
              <a:rPr lang="en-US" altLang="zh-CN" sz="2800" dirty="0"/>
              <a:t> and Thomas C. </a:t>
            </a:r>
            <a:r>
              <a:rPr lang="en-US" altLang="zh-CN" sz="2800" dirty="0" err="1"/>
              <a:t>Südhof</a:t>
            </a:r>
            <a:r>
              <a:rPr lang="en-US" altLang="zh-CN" sz="2800" dirty="0"/>
              <a:t> </a:t>
            </a:r>
            <a:r>
              <a:rPr lang="en-US" altLang="zh-CN" sz="2800" i="1" dirty="0"/>
              <a:t>"for their discoveries of machinery regulating vesicle traffic, a major transport system in our cells"</a:t>
            </a:r>
            <a:r>
              <a:rPr lang="en-US" altLang="zh-CN" sz="2800" dirty="0"/>
              <a:t>.</a:t>
            </a:r>
            <a:endParaRPr lang="zh-CN" altLang="en-US" sz="2800" dirty="0"/>
          </a:p>
        </p:txBody>
      </p:sp>
    </p:spTree>
    <p:extLst>
      <p:ext uri="{BB962C8B-B14F-4D97-AF65-F5344CB8AC3E}">
        <p14:creationId xmlns:p14="http://schemas.microsoft.com/office/powerpoint/2010/main" val="29902347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Box 2"/>
          <p:cNvSpPr txBox="1">
            <a:spLocks noChangeArrowheads="1"/>
          </p:cNvSpPr>
          <p:nvPr/>
        </p:nvSpPr>
        <p:spPr bwMode="auto">
          <a:xfrm>
            <a:off x="838200" y="304800"/>
            <a:ext cx="7483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rgbClr val="0070C0"/>
                </a:solidFill>
                <a:ea typeface="ＭＳ Ｐゴシック" pitchFamily="-107" charset="-128"/>
                <a:cs typeface="Arial" charset="0"/>
              </a:rPr>
              <a:t>The cycling of membrane at the axon terminal</a:t>
            </a:r>
          </a:p>
        </p:txBody>
      </p:sp>
      <p:pic>
        <p:nvPicPr>
          <p:cNvPr id="98307" name="Picture 5" descr="Fig14_12"/>
          <p:cNvPicPr>
            <a:picLocks noChangeAspect="1" noChangeArrowheads="1"/>
          </p:cNvPicPr>
          <p:nvPr/>
        </p:nvPicPr>
        <p:blipFill>
          <a:blip r:embed="rId2">
            <a:extLst>
              <a:ext uri="{28A0092B-C50C-407E-A947-70E740481C1C}">
                <a14:useLocalDpi xmlns:a14="http://schemas.microsoft.com/office/drawing/2010/main" val="0"/>
              </a:ext>
            </a:extLst>
          </a:blip>
          <a:srcRect l="12840" r="6810" b="38481"/>
          <a:stretch>
            <a:fillRect/>
          </a:stretch>
        </p:blipFill>
        <p:spPr bwMode="auto">
          <a:xfrm>
            <a:off x="533400" y="990600"/>
            <a:ext cx="8034338"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Text Box 6"/>
          <p:cNvSpPr txBox="1">
            <a:spLocks noChangeArrowheads="1"/>
          </p:cNvSpPr>
          <p:nvPr/>
        </p:nvSpPr>
        <p:spPr bwMode="auto">
          <a:xfrm>
            <a:off x="6538913" y="6345238"/>
            <a:ext cx="18875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700">
                <a:ea typeface="ＭＳ Ｐゴシック" pitchFamily="-107" charset="-128"/>
                <a:cs typeface="Arial" charset="0"/>
              </a:rPr>
              <a:t>From:  </a:t>
            </a:r>
            <a:r>
              <a:rPr lang="en-US" altLang="en-US" sz="700" u="sng">
                <a:ea typeface="ＭＳ Ｐゴシック" pitchFamily="-107" charset="-128"/>
                <a:cs typeface="Arial" charset="0"/>
              </a:rPr>
              <a:t>Principles of Neural Science</a:t>
            </a:r>
            <a:r>
              <a:rPr lang="en-US" altLang="en-US" sz="700">
                <a:ea typeface="ＭＳ Ｐゴシック" pitchFamily="-107" charset="-128"/>
                <a:cs typeface="Arial" charset="0"/>
              </a:rPr>
              <a:t>, 4</a:t>
            </a:r>
            <a:r>
              <a:rPr lang="en-US" altLang="en-US" sz="700" baseline="30000">
                <a:ea typeface="ＭＳ Ｐゴシック" pitchFamily="-107" charset="-128"/>
                <a:cs typeface="Arial" charset="0"/>
              </a:rPr>
              <a:t>th</a:t>
            </a:r>
            <a:r>
              <a:rPr lang="en-US" altLang="en-US" sz="700">
                <a:ea typeface="ＭＳ Ｐゴシック" pitchFamily="-107" charset="-128"/>
                <a:cs typeface="Arial" charset="0"/>
              </a:rPr>
              <a:t> Ed.</a:t>
            </a:r>
          </a:p>
          <a:p>
            <a:pPr eaLnBrk="1" hangingPunct="1"/>
            <a:r>
              <a:rPr lang="en-US" altLang="en-US" sz="700">
                <a:ea typeface="ＭＳ Ｐゴシック" pitchFamily="-107" charset="-128"/>
                <a:cs typeface="Arial" charset="0"/>
              </a:rPr>
              <a:t>Kandel, Schwartz, and Jessell</a:t>
            </a:r>
            <a:endParaRPr lang="en-US" altLang="en-US" sz="700" u="sng">
              <a:ea typeface="ＭＳ Ｐゴシック" pitchFamily="-107" charset="-128"/>
              <a:cs typeface="Arial" charset="0"/>
            </a:endParaRPr>
          </a:p>
        </p:txBody>
      </p:sp>
      <p:sp>
        <p:nvSpPr>
          <p:cNvPr id="2" name="TextBox 1"/>
          <p:cNvSpPr txBox="1"/>
          <p:nvPr/>
        </p:nvSpPr>
        <p:spPr>
          <a:xfrm>
            <a:off x="2035969" y="2057400"/>
            <a:ext cx="2514600" cy="523220"/>
          </a:xfrm>
          <a:prstGeom prst="rect">
            <a:avLst/>
          </a:prstGeom>
          <a:noFill/>
        </p:spPr>
        <p:txBody>
          <a:bodyPr wrap="square" rtlCol="0">
            <a:spAutoFit/>
          </a:bodyPr>
          <a:lstStyle/>
          <a:p>
            <a:r>
              <a:rPr lang="en-US" altLang="zh-CN" sz="2800" b="1" dirty="0" smtClean="0"/>
              <a:t>Manufacture</a:t>
            </a:r>
            <a:endParaRPr lang="zh-CN" altLang="en-US" sz="2800" b="1" dirty="0"/>
          </a:p>
        </p:txBody>
      </p:sp>
      <p:sp>
        <p:nvSpPr>
          <p:cNvPr id="6" name="TextBox 5"/>
          <p:cNvSpPr txBox="1"/>
          <p:nvPr/>
        </p:nvSpPr>
        <p:spPr>
          <a:xfrm>
            <a:off x="1419645" y="3149786"/>
            <a:ext cx="1752600" cy="523220"/>
          </a:xfrm>
          <a:prstGeom prst="rect">
            <a:avLst/>
          </a:prstGeom>
          <a:noFill/>
        </p:spPr>
        <p:txBody>
          <a:bodyPr wrap="square" rtlCol="0">
            <a:spAutoFit/>
          </a:bodyPr>
          <a:lstStyle/>
          <a:p>
            <a:r>
              <a:rPr lang="en-US" altLang="zh-CN" sz="2800" b="1" dirty="0" smtClean="0"/>
              <a:t>Transport</a:t>
            </a:r>
            <a:endParaRPr lang="zh-CN" altLang="en-US" sz="2800" b="1" dirty="0"/>
          </a:p>
        </p:txBody>
      </p:sp>
      <p:sp>
        <p:nvSpPr>
          <p:cNvPr id="7" name="TextBox 6"/>
          <p:cNvSpPr txBox="1"/>
          <p:nvPr/>
        </p:nvSpPr>
        <p:spPr>
          <a:xfrm>
            <a:off x="1600200" y="5562600"/>
            <a:ext cx="1451021" cy="523220"/>
          </a:xfrm>
          <a:prstGeom prst="rect">
            <a:avLst/>
          </a:prstGeom>
          <a:noFill/>
        </p:spPr>
        <p:txBody>
          <a:bodyPr wrap="square" rtlCol="0">
            <a:spAutoFit/>
          </a:bodyPr>
          <a:lstStyle/>
          <a:p>
            <a:r>
              <a:rPr lang="en-US" altLang="zh-CN" sz="2800" b="1" dirty="0" smtClean="0"/>
              <a:t>Docking</a:t>
            </a:r>
            <a:endParaRPr lang="zh-CN" altLang="en-US" sz="2800" b="1" dirty="0"/>
          </a:p>
        </p:txBody>
      </p:sp>
      <p:sp>
        <p:nvSpPr>
          <p:cNvPr id="8" name="TextBox 7"/>
          <p:cNvSpPr txBox="1"/>
          <p:nvPr/>
        </p:nvSpPr>
        <p:spPr>
          <a:xfrm>
            <a:off x="3962400" y="5572780"/>
            <a:ext cx="1447800" cy="523220"/>
          </a:xfrm>
          <a:prstGeom prst="rect">
            <a:avLst/>
          </a:prstGeom>
          <a:noFill/>
        </p:spPr>
        <p:txBody>
          <a:bodyPr wrap="square" rtlCol="0">
            <a:spAutoFit/>
          </a:bodyPr>
          <a:lstStyle/>
          <a:p>
            <a:r>
              <a:rPr lang="en-US" altLang="zh-CN" sz="2800" b="1" dirty="0" smtClean="0"/>
              <a:t>Release</a:t>
            </a:r>
            <a:endParaRPr lang="zh-CN" altLang="en-US" sz="2800" b="1" dirty="0"/>
          </a:p>
        </p:txBody>
      </p:sp>
      <p:sp>
        <p:nvSpPr>
          <p:cNvPr id="9" name="TextBox 8"/>
          <p:cNvSpPr txBox="1"/>
          <p:nvPr/>
        </p:nvSpPr>
        <p:spPr>
          <a:xfrm>
            <a:off x="6705600" y="5312149"/>
            <a:ext cx="2438400" cy="1015663"/>
          </a:xfrm>
          <a:prstGeom prst="rect">
            <a:avLst/>
          </a:prstGeom>
          <a:noFill/>
        </p:spPr>
        <p:txBody>
          <a:bodyPr wrap="square" rtlCol="0">
            <a:spAutoFit/>
          </a:bodyPr>
          <a:lstStyle/>
          <a:p>
            <a:r>
              <a:rPr lang="en-US" altLang="zh-CN" sz="2000" b="1" dirty="0" smtClean="0"/>
              <a:t>Recycling (environmental friendly!)</a:t>
            </a:r>
            <a:endParaRPr lang="zh-CN" altLang="en-US" sz="2000" b="1" dirty="0"/>
          </a:p>
        </p:txBody>
      </p:sp>
      <p:cxnSp>
        <p:nvCxnSpPr>
          <p:cNvPr id="4" name="直接箭头连接符 3"/>
          <p:cNvCxnSpPr>
            <a:stCxn id="7" idx="3"/>
            <a:endCxn id="8" idx="1"/>
          </p:cNvCxnSpPr>
          <p:nvPr/>
        </p:nvCxnSpPr>
        <p:spPr>
          <a:xfrm>
            <a:off x="3051221" y="5824210"/>
            <a:ext cx="911179" cy="101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2895600" y="5983069"/>
            <a:ext cx="1901779" cy="646331"/>
          </a:xfrm>
          <a:prstGeom prst="rect">
            <a:avLst/>
          </a:prstGeom>
          <a:noFill/>
        </p:spPr>
        <p:txBody>
          <a:bodyPr wrap="square" rtlCol="0">
            <a:spAutoFit/>
          </a:bodyPr>
          <a:lstStyle/>
          <a:p>
            <a:r>
              <a:rPr lang="en-US" altLang="zh-CN" dirty="0" smtClean="0"/>
              <a:t>Release signal (Ca2+)</a:t>
            </a:r>
            <a:endParaRPr lang="zh-CN" altLang="en-US" dirty="0"/>
          </a:p>
        </p:txBody>
      </p:sp>
    </p:spTree>
    <p:extLst>
      <p:ext uri="{BB962C8B-B14F-4D97-AF65-F5344CB8AC3E}">
        <p14:creationId xmlns:p14="http://schemas.microsoft.com/office/powerpoint/2010/main" val="34251362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figure 1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447800"/>
            <a:ext cx="48895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Box 2"/>
          <p:cNvSpPr txBox="1">
            <a:spLocks noChangeArrowheads="1"/>
          </p:cNvSpPr>
          <p:nvPr/>
        </p:nvSpPr>
        <p:spPr bwMode="auto">
          <a:xfrm>
            <a:off x="5486400" y="1905000"/>
            <a:ext cx="3429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ea typeface="ＭＳ Ｐゴシック" pitchFamily="-107" charset="-128"/>
              </a:rPr>
              <a:t>Figure 3.  Scale model of a synaptic vesicle with ~ 70% of the known vesicle proteins depicted.  The membrane lipids are in yellow.   </a:t>
            </a:r>
            <a:r>
              <a:rPr lang="en-US" altLang="en-US" dirty="0" err="1">
                <a:latin typeface="Calibri" pitchFamily="34" charset="0"/>
                <a:ea typeface="ＭＳ Ｐゴシック" pitchFamily="-107" charset="-128"/>
              </a:rPr>
              <a:t>Synaptobrevin,a</a:t>
            </a:r>
            <a:r>
              <a:rPr lang="en-US" altLang="en-US" dirty="0">
                <a:latin typeface="Calibri" pitchFamily="34" charset="0"/>
                <a:ea typeface="ＭＳ Ｐゴシック" pitchFamily="-107" charset="-128"/>
              </a:rPr>
              <a:t> protein important in neurotransmitter release, is shown as are the vesicular proton pump and glutamate </a:t>
            </a:r>
            <a:r>
              <a:rPr lang="en-US" altLang="en-US" dirty="0" err="1">
                <a:latin typeface="Calibri" pitchFamily="34" charset="0"/>
                <a:ea typeface="ＭＳ Ｐゴシック" pitchFamily="-107" charset="-128"/>
              </a:rPr>
              <a:t>antiporter</a:t>
            </a:r>
            <a:r>
              <a:rPr lang="en-US" altLang="en-US" dirty="0">
                <a:latin typeface="Calibri" pitchFamily="34" charset="0"/>
                <a:ea typeface="ＭＳ Ｐゴシック" pitchFamily="-107" charset="-128"/>
              </a:rPr>
              <a:t>.  Image from :  </a:t>
            </a:r>
            <a:r>
              <a:rPr lang="en-US" altLang="en-US" u="sng" dirty="0">
                <a:latin typeface="Calibri" pitchFamily="34" charset="0"/>
                <a:ea typeface="ＭＳ Ｐゴシック" pitchFamily="-107" charset="-128"/>
              </a:rPr>
              <a:t>Molecular Biology of the Cell</a:t>
            </a:r>
            <a:r>
              <a:rPr lang="en-US" altLang="en-US" dirty="0">
                <a:latin typeface="Calibri" pitchFamily="34" charset="0"/>
                <a:ea typeface="ＭＳ Ｐゴシック" pitchFamily="-107" charset="-128"/>
              </a:rPr>
              <a:t> 5</a:t>
            </a:r>
            <a:r>
              <a:rPr lang="en-US" altLang="en-US" baseline="30000" dirty="0">
                <a:latin typeface="Calibri" pitchFamily="34" charset="0"/>
                <a:ea typeface="ＭＳ Ｐゴシック" pitchFamily="-107" charset="-128"/>
              </a:rPr>
              <a:t>th</a:t>
            </a:r>
            <a:r>
              <a:rPr lang="en-US" altLang="en-US" dirty="0">
                <a:latin typeface="Calibri" pitchFamily="34" charset="0"/>
                <a:ea typeface="ＭＳ Ｐゴシック" pitchFamily="-107" charset="-128"/>
              </a:rPr>
              <a:t> Edition, </a:t>
            </a:r>
            <a:r>
              <a:rPr lang="en-US" altLang="en-US" dirty="0" err="1">
                <a:latin typeface="Calibri" pitchFamily="34" charset="0"/>
                <a:ea typeface="ＭＳ Ｐゴシック" pitchFamily="-107" charset="-128"/>
              </a:rPr>
              <a:t>Alberts</a:t>
            </a:r>
            <a:r>
              <a:rPr lang="en-US" altLang="en-US" dirty="0">
                <a:latin typeface="Calibri" pitchFamily="34" charset="0"/>
                <a:ea typeface="ＭＳ Ｐゴシック" pitchFamily="-107" charset="-128"/>
              </a:rPr>
              <a:t>, Johnson, Lewis,  Raff, Roberts and Walter.</a:t>
            </a:r>
          </a:p>
          <a:p>
            <a:pPr eaLnBrk="1" hangingPunct="1"/>
            <a:endParaRPr lang="en-US" altLang="en-US" dirty="0">
              <a:latin typeface="Calibri" pitchFamily="34" charset="0"/>
              <a:ea typeface="ＭＳ Ｐゴシック" pitchFamily="-107" charset="-128"/>
            </a:endParaRPr>
          </a:p>
        </p:txBody>
      </p:sp>
      <p:sp>
        <p:nvSpPr>
          <p:cNvPr id="4" name="TextBox 3"/>
          <p:cNvSpPr txBox="1"/>
          <p:nvPr/>
        </p:nvSpPr>
        <p:spPr>
          <a:xfrm>
            <a:off x="366713" y="152400"/>
            <a:ext cx="8472487" cy="954088"/>
          </a:xfrm>
          <a:prstGeom prst="rect">
            <a:avLst/>
          </a:prstGeom>
          <a:noFill/>
        </p:spPr>
        <p:txBody>
          <a:bodyPr wrap="none">
            <a:spAutoFit/>
          </a:bodyPr>
          <a:lstStyle/>
          <a:p>
            <a:pPr algn="ctr" fontAlgn="auto">
              <a:spcBef>
                <a:spcPts val="0"/>
              </a:spcBef>
              <a:spcAft>
                <a:spcPts val="0"/>
              </a:spcAft>
              <a:defRPr/>
            </a:pPr>
            <a:r>
              <a:rPr lang="en-US" sz="2800" dirty="0">
                <a:solidFill>
                  <a:schemeClr val="accent1">
                    <a:lumMod val="75000"/>
                  </a:schemeClr>
                </a:solidFill>
                <a:latin typeface="+mn-lt"/>
              </a:rPr>
              <a:t>Synaptic vesicles contain </a:t>
            </a:r>
            <a:r>
              <a:rPr lang="en-US" sz="2800" b="1" u="sng" dirty="0">
                <a:solidFill>
                  <a:schemeClr val="accent1">
                    <a:lumMod val="75000"/>
                  </a:schemeClr>
                </a:solidFill>
                <a:latin typeface="+mn-lt"/>
              </a:rPr>
              <a:t>many</a:t>
            </a:r>
            <a:r>
              <a:rPr lang="en-US" sz="2800" dirty="0">
                <a:solidFill>
                  <a:schemeClr val="accent1">
                    <a:lumMod val="75000"/>
                  </a:schemeClr>
                </a:solidFill>
                <a:latin typeface="+mn-lt"/>
              </a:rPr>
              <a:t> proteins involved in their </a:t>
            </a:r>
          </a:p>
          <a:p>
            <a:pPr algn="ctr" fontAlgn="auto">
              <a:spcBef>
                <a:spcPts val="0"/>
              </a:spcBef>
              <a:spcAft>
                <a:spcPts val="0"/>
              </a:spcAft>
              <a:defRPr/>
            </a:pPr>
            <a:r>
              <a:rPr lang="en-US" sz="2800" dirty="0">
                <a:solidFill>
                  <a:schemeClr val="accent1">
                    <a:lumMod val="75000"/>
                  </a:schemeClr>
                </a:solidFill>
                <a:latin typeface="+mn-lt"/>
              </a:rPr>
              <a:t>localization, loading, and </a:t>
            </a:r>
            <a:r>
              <a:rPr lang="en-US" sz="2800" dirty="0" err="1">
                <a:solidFill>
                  <a:schemeClr val="accent1">
                    <a:lumMod val="75000"/>
                  </a:schemeClr>
                </a:solidFill>
                <a:latin typeface="+mn-lt"/>
              </a:rPr>
              <a:t>exo</a:t>
            </a:r>
            <a:r>
              <a:rPr lang="en-US" sz="2800" dirty="0">
                <a:solidFill>
                  <a:schemeClr val="accent1">
                    <a:lumMod val="75000"/>
                  </a:schemeClr>
                </a:solidFill>
                <a:latin typeface="+mn-lt"/>
              </a:rPr>
              <a:t>/</a:t>
            </a:r>
            <a:r>
              <a:rPr lang="en-US" sz="2800" dirty="0" err="1">
                <a:solidFill>
                  <a:schemeClr val="accent1">
                    <a:lumMod val="75000"/>
                  </a:schemeClr>
                </a:solidFill>
                <a:latin typeface="+mn-lt"/>
              </a:rPr>
              <a:t>endocytosis</a:t>
            </a:r>
            <a:endParaRPr lang="en-US" sz="2800" dirty="0">
              <a:solidFill>
                <a:schemeClr val="accent1">
                  <a:lumMod val="75000"/>
                </a:schemeClr>
              </a:solidFill>
              <a:latin typeface="+mn-lt"/>
            </a:endParaRPr>
          </a:p>
        </p:txBody>
      </p:sp>
      <p:cxnSp>
        <p:nvCxnSpPr>
          <p:cNvPr id="3" name="直接箭头连接符 2"/>
          <p:cNvCxnSpPr/>
          <p:nvPr/>
        </p:nvCxnSpPr>
        <p:spPr>
          <a:xfrm flipH="1">
            <a:off x="3657600" y="3276600"/>
            <a:ext cx="1905000" cy="7620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3566717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457200" y="152400"/>
            <a:ext cx="8229600" cy="487363"/>
          </a:xfrm>
        </p:spPr>
        <p:txBody>
          <a:bodyPr/>
          <a:lstStyle/>
          <a:p>
            <a:pPr eaLnBrk="1" hangingPunct="1"/>
            <a:r>
              <a:rPr lang="en-US" altLang="en-US" sz="2500" smtClean="0"/>
              <a:t>Preparing vesicles to fuse</a:t>
            </a:r>
          </a:p>
        </p:txBody>
      </p:sp>
      <p:sp>
        <p:nvSpPr>
          <p:cNvPr id="448515" name="Rectangle 3"/>
          <p:cNvSpPr>
            <a:spLocks noGrp="1" noChangeArrowheads="1"/>
          </p:cNvSpPr>
          <p:nvPr>
            <p:ph type="body" idx="4294967295"/>
          </p:nvPr>
        </p:nvSpPr>
        <p:spPr>
          <a:xfrm>
            <a:off x="457200" y="3505200"/>
            <a:ext cx="8229600" cy="2971800"/>
          </a:xfrm>
        </p:spPr>
        <p:txBody>
          <a:bodyPr/>
          <a:lstStyle/>
          <a:p>
            <a:pPr defTabSz="457200" eaLnBrk="1" hangingPunct="1">
              <a:lnSpc>
                <a:spcPct val="90000"/>
              </a:lnSpc>
            </a:pPr>
            <a:r>
              <a:rPr lang="en-US" altLang="en-US" sz="2000" dirty="0" smtClean="0"/>
              <a:t>Vesicles move to target, often via </a:t>
            </a:r>
            <a:r>
              <a:rPr lang="en-US" altLang="en-US" sz="2000" dirty="0" smtClean="0">
                <a:solidFill>
                  <a:srgbClr val="FF0000"/>
                </a:solidFill>
              </a:rPr>
              <a:t>motor-driven microtubule paths</a:t>
            </a:r>
          </a:p>
          <a:p>
            <a:pPr defTabSz="457200" eaLnBrk="1" hangingPunct="1">
              <a:lnSpc>
                <a:spcPct val="90000"/>
              </a:lnSpc>
            </a:pPr>
            <a:r>
              <a:rPr lang="en-US" altLang="en-US" sz="2000" b="1" dirty="0" err="1" smtClean="0"/>
              <a:t>Rabs</a:t>
            </a:r>
            <a:r>
              <a:rPr lang="en-US" altLang="en-US" sz="2000" b="1" dirty="0" smtClean="0"/>
              <a:t> are lipid anchored G-proteins on vesicle and target membranes that impart different membrane types with specific identities</a:t>
            </a:r>
          </a:p>
          <a:p>
            <a:pPr defTabSz="457200" eaLnBrk="1" hangingPunct="1">
              <a:lnSpc>
                <a:spcPct val="90000"/>
              </a:lnSpc>
            </a:pPr>
            <a:r>
              <a:rPr lang="en-US" altLang="en-US" sz="2000" dirty="0" smtClean="0"/>
              <a:t>Activated </a:t>
            </a:r>
            <a:r>
              <a:rPr lang="en-US" altLang="en-US" sz="2000" dirty="0" err="1" smtClean="0"/>
              <a:t>Rab</a:t>
            </a:r>
            <a:r>
              <a:rPr lang="en-US" altLang="en-US" sz="2000" dirty="0" smtClean="0"/>
              <a:t>-GTP recruits tethering proteins that reversibly hold vesicle near membrane</a:t>
            </a:r>
          </a:p>
          <a:p>
            <a:pPr defTabSz="457200" eaLnBrk="1" hangingPunct="1">
              <a:lnSpc>
                <a:spcPct val="90000"/>
              </a:lnSpc>
            </a:pPr>
            <a:r>
              <a:rPr lang="en-US" altLang="en-US" sz="2000" b="1" dirty="0" smtClean="0"/>
              <a:t>Docking occurs between </a:t>
            </a:r>
            <a:r>
              <a:rPr lang="en-US" altLang="en-US" sz="2000" b="1" dirty="0" smtClean="0">
                <a:solidFill>
                  <a:srgbClr val="FF0000"/>
                </a:solidFill>
              </a:rPr>
              <a:t>SNARE protein complexes</a:t>
            </a:r>
            <a:r>
              <a:rPr lang="en-US" altLang="en-US" sz="2000" b="1" dirty="0" smtClean="0"/>
              <a:t>, with </a:t>
            </a:r>
            <a:r>
              <a:rPr lang="en-US" altLang="en-US" sz="2000" b="1" dirty="0" err="1" smtClean="0">
                <a:solidFill>
                  <a:srgbClr val="FF0000"/>
                </a:solidFill>
              </a:rPr>
              <a:t>vSNAREs</a:t>
            </a:r>
            <a:r>
              <a:rPr lang="en-US" altLang="en-US" sz="2000" b="1" dirty="0" smtClean="0"/>
              <a:t> for vesicles and </a:t>
            </a:r>
            <a:r>
              <a:rPr lang="en-US" altLang="en-US" sz="2000" b="1" dirty="0" err="1" smtClean="0">
                <a:solidFill>
                  <a:srgbClr val="FF0000"/>
                </a:solidFill>
              </a:rPr>
              <a:t>tSNAREs</a:t>
            </a:r>
            <a:r>
              <a:rPr lang="en-US" altLang="en-US" sz="2000" b="1" dirty="0" smtClean="0"/>
              <a:t> for target membranes</a:t>
            </a:r>
          </a:p>
          <a:p>
            <a:pPr defTabSz="457200" eaLnBrk="1" hangingPunct="1">
              <a:lnSpc>
                <a:spcPct val="90000"/>
              </a:lnSpc>
            </a:pPr>
            <a:r>
              <a:rPr lang="en-US" altLang="en-US" sz="2000" b="1" dirty="0" smtClean="0"/>
              <a:t>Docked vesicles are held in place by bound SNARE complexes until signaled to fuse</a:t>
            </a:r>
          </a:p>
        </p:txBody>
      </p:sp>
      <p:pic>
        <p:nvPicPr>
          <p:cNvPr id="84996" name="Picture 4" descr="figure 8-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762000"/>
            <a:ext cx="64071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577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8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8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85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85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6751638" y="6384925"/>
            <a:ext cx="223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000"/>
              <a:t>From:  </a:t>
            </a:r>
            <a:r>
              <a:rPr lang="en-US" altLang="en-US" sz="1000" u="sng"/>
              <a:t>From Neuron to Brain</a:t>
            </a:r>
            <a:r>
              <a:rPr lang="en-US" altLang="en-US" sz="1000"/>
              <a:t>, 4</a:t>
            </a:r>
            <a:r>
              <a:rPr lang="en-US" altLang="en-US" sz="1000" baseline="30000"/>
              <a:t>th</a:t>
            </a:r>
            <a:r>
              <a:rPr lang="en-US" altLang="en-US" sz="1000"/>
              <a:t> Ed.</a:t>
            </a:r>
          </a:p>
          <a:p>
            <a:pPr eaLnBrk="1" hangingPunct="1"/>
            <a:r>
              <a:rPr lang="en-US" altLang="en-US" sz="1000"/>
              <a:t>Nicholls, Martin, Wallace, and Fuchs</a:t>
            </a:r>
            <a:endParaRPr lang="en-US" altLang="en-US"/>
          </a:p>
        </p:txBody>
      </p:sp>
      <p:pic>
        <p:nvPicPr>
          <p:cNvPr id="24579" name="Picture 3" descr="Fig11_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14288" y="1143000"/>
            <a:ext cx="8977312" cy="462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7200" y="5767388"/>
            <a:ext cx="5943600" cy="369332"/>
          </a:xfrm>
          <a:prstGeom prst="rect">
            <a:avLst/>
          </a:prstGeom>
          <a:noFill/>
        </p:spPr>
        <p:txBody>
          <a:bodyPr wrap="square" rtlCol="0">
            <a:spAutoFit/>
          </a:bodyPr>
          <a:lstStyle/>
          <a:p>
            <a:r>
              <a:rPr lang="en-US" dirty="0" smtClean="0">
                <a:hlinkClick r:id="rId3"/>
              </a:rPr>
              <a:t>http://www.youtube.com/watch?v=t3TaMU_qXMc</a:t>
            </a:r>
            <a:endParaRPr lang="en-US" dirty="0"/>
          </a:p>
        </p:txBody>
      </p:sp>
      <p:sp>
        <p:nvSpPr>
          <p:cNvPr id="3" name="标题 2"/>
          <p:cNvSpPr>
            <a:spLocks noGrp="1"/>
          </p:cNvSpPr>
          <p:nvPr>
            <p:ph type="title"/>
          </p:nvPr>
        </p:nvSpPr>
        <p:spPr>
          <a:xfrm>
            <a:off x="457200" y="274638"/>
            <a:ext cx="8229600" cy="1020762"/>
          </a:xfrm>
        </p:spPr>
        <p:txBody>
          <a:bodyPr>
            <a:noAutofit/>
          </a:bodyPr>
          <a:lstStyle/>
          <a:p>
            <a:r>
              <a:rPr lang="en-US" altLang="en-US" sz="3200" dirty="0"/>
              <a:t>Signal of release: Increase in presynaptic </a:t>
            </a:r>
            <a:r>
              <a:rPr lang="en-US" altLang="en-US" sz="3200" dirty="0" smtClean="0"/>
              <a:t>calcium</a:t>
            </a:r>
            <a:endParaRPr lang="zh-CN" altLang="en-US" sz="3200" dirty="0"/>
          </a:p>
        </p:txBody>
      </p:sp>
    </p:spTree>
    <p:extLst>
      <p:ext uri="{BB962C8B-B14F-4D97-AF65-F5344CB8AC3E}">
        <p14:creationId xmlns:p14="http://schemas.microsoft.com/office/powerpoint/2010/main" val="1924712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Fig14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60375"/>
            <a:ext cx="2230438"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ext Box 3"/>
          <p:cNvSpPr txBox="1">
            <a:spLocks noChangeArrowheads="1"/>
          </p:cNvSpPr>
          <p:nvPr/>
        </p:nvSpPr>
        <p:spPr bwMode="auto">
          <a:xfrm>
            <a:off x="6538913" y="6307138"/>
            <a:ext cx="2605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eaLnBrk="1" hangingPunct="1"/>
            <a:r>
              <a:rPr lang="en-US" altLang="en-US" sz="1000">
                <a:latin typeface="Calibri" pitchFamily="34" charset="0"/>
                <a:ea typeface="ＭＳ Ｐゴシック" pitchFamily="-107" charset="-128"/>
                <a:cs typeface="Arial" charset="0"/>
              </a:rPr>
              <a:t>From:  </a:t>
            </a:r>
            <a:r>
              <a:rPr lang="en-US" altLang="en-US" sz="1000" u="sng">
                <a:latin typeface="Calibri" pitchFamily="34" charset="0"/>
                <a:ea typeface="ＭＳ Ｐゴシック" pitchFamily="-107" charset="-128"/>
                <a:cs typeface="Arial" charset="0"/>
              </a:rPr>
              <a:t>Principles of Neural Science</a:t>
            </a:r>
            <a:r>
              <a:rPr lang="en-US" altLang="en-US" sz="1000">
                <a:latin typeface="Calibri" pitchFamily="34" charset="0"/>
                <a:ea typeface="ＭＳ Ｐゴシック" pitchFamily="-107" charset="-128"/>
                <a:cs typeface="Arial" charset="0"/>
              </a:rPr>
              <a:t>, 4</a:t>
            </a:r>
            <a:r>
              <a:rPr lang="en-US" altLang="en-US" sz="1000" baseline="30000">
                <a:latin typeface="Calibri" pitchFamily="34" charset="0"/>
                <a:ea typeface="ＭＳ Ｐゴシック" pitchFamily="-107" charset="-128"/>
                <a:cs typeface="Arial" charset="0"/>
              </a:rPr>
              <a:t>th</a:t>
            </a:r>
            <a:r>
              <a:rPr lang="en-US" altLang="en-US" sz="1000">
                <a:latin typeface="Calibri" pitchFamily="34" charset="0"/>
                <a:ea typeface="ＭＳ Ｐゴシック" pitchFamily="-107" charset="-128"/>
                <a:cs typeface="Arial" charset="0"/>
              </a:rPr>
              <a:t> Ed.</a:t>
            </a:r>
          </a:p>
          <a:p>
            <a:pPr eaLnBrk="1" hangingPunct="1"/>
            <a:r>
              <a:rPr lang="en-US" altLang="en-US" sz="1000">
                <a:latin typeface="Calibri" pitchFamily="34" charset="0"/>
                <a:ea typeface="ＭＳ Ｐゴシック" pitchFamily="-107" charset="-128"/>
                <a:cs typeface="Arial" charset="0"/>
              </a:rPr>
              <a:t>Kandel, Schwartz, and Jessell</a:t>
            </a:r>
            <a:endParaRPr lang="en-US" altLang="en-US" sz="1000" u="sng">
              <a:latin typeface="Calibri" pitchFamily="34" charset="0"/>
              <a:ea typeface="ＭＳ Ｐゴシック" pitchFamily="-107" charset="-128"/>
              <a:cs typeface="Arial" charset="0"/>
            </a:endParaRPr>
          </a:p>
        </p:txBody>
      </p:sp>
      <p:pic>
        <p:nvPicPr>
          <p:cNvPr id="87044" name="Picture 4" descr="Fig14_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938"/>
            <a:ext cx="22860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854" name="Text Box 6"/>
          <p:cNvSpPr txBox="1">
            <a:spLocks noChangeArrowheads="1"/>
          </p:cNvSpPr>
          <p:nvPr/>
        </p:nvSpPr>
        <p:spPr bwMode="auto">
          <a:xfrm>
            <a:off x="4191000" y="838200"/>
            <a:ext cx="49530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eaLnBrk="1" hangingPunct="1">
              <a:spcBef>
                <a:spcPct val="50000"/>
              </a:spcBef>
              <a:buFontTx/>
              <a:buAutoNum type="arabicParenR"/>
            </a:pPr>
            <a:r>
              <a:rPr lang="en-US" altLang="en-US" b="1">
                <a:latin typeface="Calibri" pitchFamily="34" charset="0"/>
                <a:ea typeface="ＭＳ Ｐゴシック" pitchFamily="-107" charset="-128"/>
              </a:rPr>
              <a:t>Synaptobrevin is synaptic vesicle v-SNARE, syntaxin is presynaptic terminal t-SNARE</a:t>
            </a:r>
          </a:p>
          <a:p>
            <a:pPr eaLnBrk="1" hangingPunct="1">
              <a:spcBef>
                <a:spcPct val="50000"/>
              </a:spcBef>
              <a:buFontTx/>
              <a:buAutoNum type="arabicParenR"/>
            </a:pPr>
            <a:r>
              <a:rPr lang="en-US" altLang="en-US">
                <a:latin typeface="Calibri" pitchFamily="34" charset="0"/>
                <a:ea typeface="ＭＳ Ｐゴシック" pitchFamily="-107" charset="-128"/>
              </a:rPr>
              <a:t>Synaptobrevin and syntaxin coil and link along another t-SNARE, SNAP-25, which is not transmembrane and has two alpha helices. Altogether, 4 alpha helices form coil on each side of docked vesicle</a:t>
            </a:r>
          </a:p>
          <a:p>
            <a:pPr eaLnBrk="1" hangingPunct="1">
              <a:spcBef>
                <a:spcPct val="50000"/>
              </a:spcBef>
              <a:buFontTx/>
              <a:buAutoNum type="arabicParenR"/>
            </a:pPr>
            <a:r>
              <a:rPr lang="en-US" altLang="en-US">
                <a:latin typeface="Calibri" pitchFamily="34" charset="0"/>
                <a:ea typeface="ＭＳ Ｐゴシック" pitchFamily="-107" charset="-128"/>
              </a:rPr>
              <a:t>Synaptotagmin binds to vesicle and is a Ca sensor, triggering rapid fusion (~0.1 ms)</a:t>
            </a:r>
          </a:p>
          <a:p>
            <a:pPr eaLnBrk="1" hangingPunct="1">
              <a:spcBef>
                <a:spcPct val="50000"/>
              </a:spcBef>
              <a:buFontTx/>
              <a:buAutoNum type="arabicParenR"/>
            </a:pPr>
            <a:r>
              <a:rPr lang="en-US" altLang="en-US">
                <a:latin typeface="Calibri" pitchFamily="34" charset="0"/>
                <a:ea typeface="ＭＳ Ｐゴシック" pitchFamily="-107" charset="-128"/>
              </a:rPr>
              <a:t>Following fusion, NSF and alpha-SNAP bind to SNARE complex</a:t>
            </a:r>
          </a:p>
          <a:p>
            <a:pPr eaLnBrk="1" hangingPunct="1">
              <a:spcBef>
                <a:spcPct val="50000"/>
              </a:spcBef>
              <a:buFontTx/>
              <a:buAutoNum type="arabicParenR"/>
            </a:pPr>
            <a:r>
              <a:rPr lang="en-US" altLang="en-US">
                <a:latin typeface="Calibri" pitchFamily="34" charset="0"/>
                <a:ea typeface="ＭＳ Ｐゴシック" pitchFamily="-107" charset="-128"/>
              </a:rPr>
              <a:t>NSF is an ATPase that hydrolyzes ATP to uncoil the SNARE complex</a:t>
            </a:r>
          </a:p>
          <a:p>
            <a:pPr eaLnBrk="1" hangingPunct="1">
              <a:spcBef>
                <a:spcPct val="50000"/>
              </a:spcBef>
              <a:buFontTx/>
              <a:buAutoNum type="arabicParenR"/>
            </a:pPr>
            <a:r>
              <a:rPr lang="en-US" altLang="en-US">
                <a:latin typeface="Calibri" pitchFamily="34" charset="0"/>
                <a:ea typeface="ＭＳ Ｐゴシック" pitchFamily="-107" charset="-128"/>
              </a:rPr>
              <a:t>The vesicle membrane can now be recycled with clathrin and refilled with neurotransmitter</a:t>
            </a:r>
          </a:p>
          <a:p>
            <a:pPr eaLnBrk="1" hangingPunct="1">
              <a:spcBef>
                <a:spcPct val="50000"/>
              </a:spcBef>
              <a:buFontTx/>
              <a:buAutoNum type="arabicParenR"/>
            </a:pPr>
            <a:endParaRPr lang="en-US" altLang="en-US">
              <a:latin typeface="Calibri" pitchFamily="34" charset="0"/>
              <a:ea typeface="ＭＳ Ｐゴシック" pitchFamily="-107" charset="-128"/>
            </a:endParaRPr>
          </a:p>
          <a:p>
            <a:pPr eaLnBrk="1" hangingPunct="1">
              <a:spcBef>
                <a:spcPct val="50000"/>
              </a:spcBef>
              <a:buFontTx/>
              <a:buAutoNum type="arabicParenR"/>
            </a:pPr>
            <a:endParaRPr lang="en-US" altLang="en-US">
              <a:latin typeface="Calibri" pitchFamily="34" charset="0"/>
              <a:ea typeface="ＭＳ Ｐゴシック" pitchFamily="-107" charset="-128"/>
            </a:endParaRPr>
          </a:p>
        </p:txBody>
      </p:sp>
      <p:sp>
        <p:nvSpPr>
          <p:cNvPr id="87046" name="Text Box 7"/>
          <p:cNvSpPr txBox="1">
            <a:spLocks noChangeArrowheads="1"/>
          </p:cNvSpPr>
          <p:nvPr/>
        </p:nvSpPr>
        <p:spPr bwMode="auto">
          <a:xfrm>
            <a:off x="4343400" y="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tLang="en-US" sz="2800">
                <a:latin typeface="Calibri" pitchFamily="34" charset="0"/>
                <a:ea typeface="ＭＳ Ｐゴシック" pitchFamily="-107" charset="-128"/>
              </a:rPr>
              <a:t>Synaptic vesicle life cycle</a:t>
            </a:r>
          </a:p>
        </p:txBody>
      </p:sp>
    </p:spTree>
    <p:extLst>
      <p:ext uri="{BB962C8B-B14F-4D97-AF65-F5344CB8AC3E}">
        <p14:creationId xmlns:p14="http://schemas.microsoft.com/office/powerpoint/2010/main" val="21538923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28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285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285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6285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6285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628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76200"/>
            <a:ext cx="8229600" cy="609600"/>
          </a:xfrm>
        </p:spPr>
        <p:txBody>
          <a:bodyPr/>
          <a:lstStyle/>
          <a:p>
            <a:pPr eaLnBrk="1" hangingPunct="1"/>
            <a:r>
              <a:rPr lang="en-US" altLang="en-US" sz="2800" dirty="0" smtClean="0"/>
              <a:t>Summary: Steps in chemical synaptic transmission</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609600"/>
            <a:ext cx="6746875" cy="337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ChangeArrowheads="1"/>
          </p:cNvSpPr>
          <p:nvPr/>
        </p:nvSpPr>
        <p:spPr bwMode="auto">
          <a:xfrm>
            <a:off x="0" y="4114800"/>
            <a:ext cx="9144000"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Tx/>
              <a:buAutoNum type="arabicParenR"/>
            </a:pPr>
            <a:r>
              <a:rPr lang="en-US" altLang="en-US" sz="1600"/>
              <a:t>Presynaptic axon terminal is depolarized by the action potential. </a:t>
            </a:r>
          </a:p>
          <a:p>
            <a:pPr eaLnBrk="1" hangingPunct="1">
              <a:buFontTx/>
              <a:buAutoNum type="arabicParenR"/>
            </a:pPr>
            <a:r>
              <a:rPr lang="en-US" altLang="en-US" sz="1600"/>
              <a:t>Calcium channels in the axon terminal that are opened by depolarization through cooperative binding (Hill coefficient approximately 4).</a:t>
            </a:r>
          </a:p>
          <a:p>
            <a:pPr eaLnBrk="1" hangingPunct="1">
              <a:buFontTx/>
              <a:buAutoNum type="arabicParenR"/>
            </a:pPr>
            <a:r>
              <a:rPr lang="en-US" altLang="en-US" sz="1600"/>
              <a:t>Calcium ions flow into the neuron through the open channels. Through a complex series of protein interactions triggered by calcium, synaptic vesicles fuse with the presynaptic membrane. Fusion of the vesicles causes release of neurotransmitters stored in the vesicle. </a:t>
            </a:r>
          </a:p>
          <a:p>
            <a:pPr eaLnBrk="1" hangingPunct="1">
              <a:buFontTx/>
              <a:buAutoNum type="arabicParenR"/>
            </a:pPr>
            <a:r>
              <a:rPr lang="en-US" altLang="en-US" sz="1600"/>
              <a:t>Neurotransmitter molecules are released into the synaptic cleft and bind with postsynaptic receptors. For the neuromuscular junction, the neurotransmitter is acetylcholine. </a:t>
            </a:r>
          </a:p>
          <a:p>
            <a:pPr eaLnBrk="1" hangingPunct="1">
              <a:buFontTx/>
              <a:buAutoNum type="arabicParenR"/>
            </a:pPr>
            <a:r>
              <a:rPr lang="en-US" altLang="en-US" sz="1600"/>
              <a:t>Binding of acetycholine causes Na channels to open in the muscle, producing a depolarization of the muscle and leading to muscle contraction.</a:t>
            </a:r>
            <a:r>
              <a:rPr lang="en-US" altLang="en-US"/>
              <a:t> </a:t>
            </a:r>
          </a:p>
        </p:txBody>
      </p:sp>
    </p:spTree>
    <p:extLst>
      <p:ext uri="{BB962C8B-B14F-4D97-AF65-F5344CB8AC3E}">
        <p14:creationId xmlns:p14="http://schemas.microsoft.com/office/powerpoint/2010/main" val="2410471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06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1193800"/>
            <a:ext cx="575945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p:cNvSpPr txBox="1">
            <a:spLocks noChangeArrowheads="1"/>
          </p:cNvSpPr>
          <p:nvPr/>
        </p:nvSpPr>
        <p:spPr bwMode="auto">
          <a:xfrm>
            <a:off x="904875" y="65088"/>
            <a:ext cx="7318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solidFill>
                  <a:schemeClr val="accent2"/>
                </a:solidFill>
                <a:cs typeface="Arial" panose="020B0604020202020204" pitchFamily="34" charset="0"/>
              </a:rPr>
              <a:t>The electrochemical gradients for Na</a:t>
            </a:r>
            <a:r>
              <a:rPr lang="en-US" altLang="en-US" sz="2800" baseline="30000">
                <a:solidFill>
                  <a:schemeClr val="accent2"/>
                </a:solidFill>
                <a:cs typeface="Arial" panose="020B0604020202020204" pitchFamily="34" charset="0"/>
              </a:rPr>
              <a:t>+</a:t>
            </a:r>
            <a:r>
              <a:rPr lang="en-US" altLang="en-US" sz="2800">
                <a:solidFill>
                  <a:schemeClr val="accent2"/>
                </a:solidFill>
                <a:cs typeface="Arial" panose="020B0604020202020204" pitchFamily="34" charset="0"/>
              </a:rPr>
              <a:t> and K</a:t>
            </a:r>
            <a:r>
              <a:rPr lang="en-US" altLang="en-US" sz="2800" baseline="30000">
                <a:solidFill>
                  <a:schemeClr val="accent2"/>
                </a:solidFill>
                <a:cs typeface="Arial" panose="020B0604020202020204" pitchFamily="34" charset="0"/>
              </a:rPr>
              <a:t>+</a:t>
            </a:r>
          </a:p>
          <a:p>
            <a:pPr algn="ctr" eaLnBrk="1" hangingPunct="1">
              <a:spcBef>
                <a:spcPct val="0"/>
              </a:spcBef>
              <a:buFontTx/>
              <a:buNone/>
            </a:pPr>
            <a:r>
              <a:rPr lang="en-US" altLang="en-US" sz="2800">
                <a:solidFill>
                  <a:schemeClr val="accent2"/>
                </a:solidFill>
                <a:cs typeface="Arial" panose="020B0604020202020204" pitchFamily="34" charset="0"/>
              </a:rPr>
              <a:t> in resting neurons</a:t>
            </a:r>
          </a:p>
        </p:txBody>
      </p:sp>
    </p:spTree>
    <p:extLst>
      <p:ext uri="{BB962C8B-B14F-4D97-AF65-F5344CB8AC3E}">
        <p14:creationId xmlns:p14="http://schemas.microsoft.com/office/powerpoint/2010/main" val="2501036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b="3928"/>
          <a:stretch>
            <a:fillRect/>
          </a:stretch>
        </p:blipFill>
        <p:spPr bwMode="auto">
          <a:xfrm>
            <a:off x="4038600" y="665957"/>
            <a:ext cx="3227387"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 Box 3"/>
          <p:cNvSpPr txBox="1">
            <a:spLocks noChangeArrowheads="1"/>
          </p:cNvSpPr>
          <p:nvPr/>
        </p:nvSpPr>
        <p:spPr bwMode="auto">
          <a:xfrm>
            <a:off x="7566025" y="6477000"/>
            <a:ext cx="1425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eaLnBrk="1" hangingPunct="1"/>
            <a:r>
              <a:rPr lang="en-US" altLang="en-US" sz="1400">
                <a:latin typeface="Calibri" pitchFamily="34" charset="0"/>
                <a:ea typeface="ＭＳ Ｐゴシック" pitchFamily="-107" charset="-128"/>
                <a:cs typeface="Arial" charset="0"/>
              </a:rPr>
              <a:t>Lalli et al., 2003</a:t>
            </a:r>
          </a:p>
        </p:txBody>
      </p:sp>
      <p:sp>
        <p:nvSpPr>
          <p:cNvPr id="93188" name="Text Box 4"/>
          <p:cNvSpPr txBox="1">
            <a:spLocks noChangeArrowheads="1"/>
          </p:cNvSpPr>
          <p:nvPr/>
        </p:nvSpPr>
        <p:spPr bwMode="auto">
          <a:xfrm>
            <a:off x="152400" y="65088"/>
            <a:ext cx="8894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eaLnBrk="1" hangingPunct="1"/>
            <a:r>
              <a:rPr lang="en-US" altLang="en-US" sz="2800">
                <a:solidFill>
                  <a:schemeClr val="accent2"/>
                </a:solidFill>
                <a:latin typeface="Calibri" pitchFamily="34" charset="0"/>
                <a:ea typeface="ＭＳ Ｐゴシック" pitchFamily="-107" charset="-128"/>
                <a:cs typeface="Arial" charset="0"/>
              </a:rPr>
              <a:t>Toxic tools from nature – Tetanus and Botulinum toxins</a:t>
            </a:r>
          </a:p>
        </p:txBody>
      </p:sp>
      <p:sp>
        <p:nvSpPr>
          <p:cNvPr id="93189" name="Text Box 5"/>
          <p:cNvSpPr txBox="1">
            <a:spLocks noChangeArrowheads="1"/>
          </p:cNvSpPr>
          <p:nvPr/>
        </p:nvSpPr>
        <p:spPr bwMode="auto">
          <a:xfrm>
            <a:off x="212725" y="1839913"/>
            <a:ext cx="28067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a:solidFill>
                  <a:schemeClr val="tx1"/>
                </a:solidFill>
                <a:latin typeface="Arial" charset="0"/>
              </a:defRPr>
            </a:lvl1pPr>
            <a:lvl2pPr marL="37931725" indent="-37474525" defTabSz="457200" eaLnBrk="0" hangingPunct="0">
              <a:defRPr>
                <a:solidFill>
                  <a:schemeClr val="tx1"/>
                </a:solidFill>
                <a:latin typeface="Arial" charset="0"/>
              </a:defRPr>
            </a:lvl2pPr>
            <a:lvl3pPr eaLnBrk="0" hangingPunct="0">
              <a:defRPr>
                <a:solidFill>
                  <a:schemeClr val="tx1"/>
                </a:solidFill>
                <a:latin typeface="Arial" charset="0"/>
              </a:defRPr>
            </a:lvl3pPr>
            <a:lvl4pPr eaLnBrk="0" hangingPunct="0">
              <a:defRPr>
                <a:solidFill>
                  <a:schemeClr val="tx1"/>
                </a:solidFill>
                <a:latin typeface="Arial" charset="0"/>
              </a:defRPr>
            </a:lvl4pPr>
            <a:lvl5pPr eaLnBrk="0" hangingPunct="0">
              <a:defRPr>
                <a:solidFill>
                  <a:schemeClr val="tx1"/>
                </a:solidFill>
                <a:latin typeface="Arial" charset="0"/>
              </a:defRPr>
            </a:lvl5pPr>
            <a:lvl6pPr marL="457200" eaLnBrk="0" fontAlgn="base" hangingPunct="0">
              <a:spcBef>
                <a:spcPct val="0"/>
              </a:spcBef>
              <a:spcAft>
                <a:spcPct val="0"/>
              </a:spcAft>
              <a:defRPr>
                <a:solidFill>
                  <a:schemeClr val="tx1"/>
                </a:solidFill>
                <a:latin typeface="Arial" charset="0"/>
              </a:defRPr>
            </a:lvl6pPr>
            <a:lvl7pPr marL="914400" eaLnBrk="0" fontAlgn="base" hangingPunct="0">
              <a:spcBef>
                <a:spcPct val="0"/>
              </a:spcBef>
              <a:spcAft>
                <a:spcPct val="0"/>
              </a:spcAft>
              <a:defRPr>
                <a:solidFill>
                  <a:schemeClr val="tx1"/>
                </a:solidFill>
                <a:latin typeface="Arial" charset="0"/>
              </a:defRPr>
            </a:lvl7pPr>
            <a:lvl8pPr marL="1371600" eaLnBrk="0" fontAlgn="base" hangingPunct="0">
              <a:spcBef>
                <a:spcPct val="0"/>
              </a:spcBef>
              <a:spcAft>
                <a:spcPct val="0"/>
              </a:spcAft>
              <a:defRPr>
                <a:solidFill>
                  <a:schemeClr val="tx1"/>
                </a:solidFill>
                <a:latin typeface="Arial" charset="0"/>
              </a:defRPr>
            </a:lvl8pPr>
            <a:lvl9pPr marL="1828800" eaLnBrk="0" fontAlgn="base" hangingPunct="0">
              <a:spcBef>
                <a:spcPct val="0"/>
              </a:spcBef>
              <a:spcAft>
                <a:spcPct val="0"/>
              </a:spcAft>
              <a:defRPr>
                <a:solidFill>
                  <a:schemeClr val="tx1"/>
                </a:solidFill>
                <a:latin typeface="Arial" charset="0"/>
              </a:defRPr>
            </a:lvl9pPr>
          </a:lstStyle>
          <a:p>
            <a:pPr eaLnBrk="1" hangingPunct="1"/>
            <a:r>
              <a:rPr lang="en-US" altLang="en-US" sz="2000" dirty="0">
                <a:latin typeface="Calibri" pitchFamily="34" charset="0"/>
                <a:ea typeface="ＭＳ Ｐゴシック" pitchFamily="-107" charset="-128"/>
                <a:cs typeface="Arial" charset="0"/>
              </a:rPr>
              <a:t>●Tetanus toxin cleaves</a:t>
            </a:r>
          </a:p>
          <a:p>
            <a:pPr eaLnBrk="1" hangingPunct="1"/>
            <a:r>
              <a:rPr lang="en-US" altLang="en-US" sz="2000" dirty="0">
                <a:latin typeface="Calibri" pitchFamily="34" charset="0"/>
                <a:ea typeface="ＭＳ Ｐゴシック" pitchFamily="-107" charset="-128"/>
                <a:cs typeface="Arial" charset="0"/>
              </a:rPr>
              <a:t> </a:t>
            </a:r>
            <a:r>
              <a:rPr lang="en-US" altLang="en-US" sz="2000" dirty="0" err="1">
                <a:latin typeface="Calibri" pitchFamily="34" charset="0"/>
                <a:ea typeface="ＭＳ Ｐゴシック" pitchFamily="-107" charset="-128"/>
                <a:cs typeface="Arial" charset="0"/>
              </a:rPr>
              <a:t>synaptobrevin</a:t>
            </a:r>
            <a:endParaRPr lang="en-US" altLang="en-US" sz="2000" dirty="0">
              <a:latin typeface="Calibri" pitchFamily="34" charset="0"/>
              <a:ea typeface="ＭＳ Ｐゴシック" pitchFamily="-107" charset="-128"/>
              <a:cs typeface="Arial" charset="0"/>
            </a:endParaRPr>
          </a:p>
          <a:p>
            <a:pPr eaLnBrk="1" hangingPunct="1"/>
            <a:endParaRPr lang="en-US" altLang="en-US" sz="2000" dirty="0">
              <a:latin typeface="Calibri" pitchFamily="34" charset="0"/>
              <a:ea typeface="ＭＳ Ｐゴシック" pitchFamily="-107" charset="-128"/>
              <a:cs typeface="Arial" charset="0"/>
            </a:endParaRPr>
          </a:p>
          <a:p>
            <a:pPr eaLnBrk="1" hangingPunct="1"/>
            <a:r>
              <a:rPr lang="en-US" altLang="en-US" sz="2000" dirty="0">
                <a:latin typeface="Calibri" pitchFamily="34" charset="0"/>
                <a:ea typeface="ＭＳ Ｐゴシック" pitchFamily="-107" charset="-128"/>
                <a:cs typeface="Arial" charset="0"/>
              </a:rPr>
              <a:t>●</a:t>
            </a:r>
            <a:r>
              <a:rPr lang="en-US" altLang="en-US" sz="2000" dirty="0" err="1">
                <a:latin typeface="Calibri" pitchFamily="34" charset="0"/>
                <a:ea typeface="ＭＳ Ｐゴシック" pitchFamily="-107" charset="-128"/>
                <a:cs typeface="Arial" charset="0"/>
              </a:rPr>
              <a:t>Botulinum</a:t>
            </a:r>
            <a:r>
              <a:rPr lang="en-US" altLang="en-US" sz="2000" dirty="0">
                <a:latin typeface="Calibri" pitchFamily="34" charset="0"/>
                <a:ea typeface="ＭＳ Ｐゴシック" pitchFamily="-107" charset="-128"/>
                <a:cs typeface="Arial" charset="0"/>
              </a:rPr>
              <a:t> toxins cleave</a:t>
            </a:r>
          </a:p>
          <a:p>
            <a:pPr eaLnBrk="1" hangingPunct="1"/>
            <a:r>
              <a:rPr lang="en-US" altLang="en-US" sz="2000" dirty="0">
                <a:latin typeface="Calibri" pitchFamily="34" charset="0"/>
                <a:ea typeface="ＭＳ Ｐゴシック" pitchFamily="-107" charset="-128"/>
                <a:cs typeface="Arial" charset="0"/>
              </a:rPr>
              <a:t> all three SNARE proteins</a:t>
            </a:r>
          </a:p>
          <a:p>
            <a:pPr eaLnBrk="1" hangingPunct="1"/>
            <a:endParaRPr lang="en-US" altLang="en-US" sz="2000" dirty="0">
              <a:latin typeface="Calibri" pitchFamily="34" charset="0"/>
              <a:ea typeface="ＭＳ Ｐゴシック" pitchFamily="-107" charset="-128"/>
              <a:cs typeface="Arial" charset="0"/>
            </a:endParaRPr>
          </a:p>
        </p:txBody>
      </p:sp>
      <p:sp>
        <p:nvSpPr>
          <p:cNvPr id="2" name="TextBox 1"/>
          <p:cNvSpPr txBox="1"/>
          <p:nvPr/>
        </p:nvSpPr>
        <p:spPr>
          <a:xfrm>
            <a:off x="237777" y="3962400"/>
            <a:ext cx="3191223" cy="646331"/>
          </a:xfrm>
          <a:prstGeom prst="rect">
            <a:avLst/>
          </a:prstGeom>
          <a:noFill/>
        </p:spPr>
        <p:txBody>
          <a:bodyPr wrap="square" rtlCol="0">
            <a:spAutoFit/>
          </a:bodyPr>
          <a:lstStyle/>
          <a:p>
            <a:r>
              <a:rPr lang="en-US" altLang="zh-CN" dirty="0" smtClean="0"/>
              <a:t>What process will be inhibited directly by these toxin?</a:t>
            </a:r>
            <a:endParaRPr lang="zh-CN" altLang="en-US" dirty="0"/>
          </a:p>
        </p:txBody>
      </p:sp>
    </p:spTree>
    <p:extLst>
      <p:ext uri="{BB962C8B-B14F-4D97-AF65-F5344CB8AC3E}">
        <p14:creationId xmlns:p14="http://schemas.microsoft.com/office/powerpoint/2010/main" val="280077687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06_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5" y="727075"/>
            <a:ext cx="5937250"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 Box 3"/>
          <p:cNvSpPr txBox="1">
            <a:spLocks noChangeArrowheads="1"/>
          </p:cNvSpPr>
          <p:nvPr/>
        </p:nvSpPr>
        <p:spPr bwMode="auto">
          <a:xfrm>
            <a:off x="3810000" y="2087563"/>
            <a:ext cx="4114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sz="1600" b="1">
                <a:solidFill>
                  <a:srgbClr val="0066FF"/>
                </a:solidFill>
              </a:rPr>
              <a:t>At neuromuscular junction and brain</a:t>
            </a:r>
          </a:p>
        </p:txBody>
      </p:sp>
      <p:sp>
        <p:nvSpPr>
          <p:cNvPr id="102404" name="Text Box 4"/>
          <p:cNvSpPr txBox="1">
            <a:spLocks noChangeArrowheads="1"/>
          </p:cNvSpPr>
          <p:nvPr/>
        </p:nvSpPr>
        <p:spPr bwMode="auto">
          <a:xfrm>
            <a:off x="3962400" y="2605088"/>
            <a:ext cx="213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b="1">
                <a:solidFill>
                  <a:srgbClr val="0066FF"/>
                </a:solidFill>
              </a:rPr>
              <a:t>Neuromodulators</a:t>
            </a:r>
          </a:p>
        </p:txBody>
      </p:sp>
      <p:sp>
        <p:nvSpPr>
          <p:cNvPr id="102405" name="Text Box 5"/>
          <p:cNvSpPr txBox="1">
            <a:spLocks noChangeArrowheads="1"/>
          </p:cNvSpPr>
          <p:nvPr/>
        </p:nvSpPr>
        <p:spPr bwMode="auto">
          <a:xfrm>
            <a:off x="3886200" y="4602163"/>
            <a:ext cx="3810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b="1">
                <a:solidFill>
                  <a:srgbClr val="0066FF"/>
                </a:solidFill>
              </a:rPr>
              <a:t>Main neurotransmitters in brain</a:t>
            </a:r>
          </a:p>
        </p:txBody>
      </p:sp>
      <p:sp>
        <p:nvSpPr>
          <p:cNvPr id="102406" name="Text Box 6"/>
          <p:cNvSpPr txBox="1">
            <a:spLocks noChangeArrowheads="1"/>
          </p:cNvSpPr>
          <p:nvPr/>
        </p:nvSpPr>
        <p:spPr bwMode="auto">
          <a:xfrm>
            <a:off x="152400" y="4800600"/>
            <a:ext cx="1447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a:t>Local</a:t>
            </a:r>
          </a:p>
          <a:p>
            <a:pPr eaLnBrk="1" hangingPunct="1">
              <a:spcBef>
                <a:spcPct val="50000"/>
              </a:spcBef>
            </a:pPr>
            <a:r>
              <a:rPr lang="en-US" altLang="en-US"/>
              <a:t>activity</a:t>
            </a:r>
          </a:p>
        </p:txBody>
      </p:sp>
      <p:sp>
        <p:nvSpPr>
          <p:cNvPr id="102407" name="Text Box 7"/>
          <p:cNvSpPr txBox="1">
            <a:spLocks noChangeArrowheads="1"/>
          </p:cNvSpPr>
          <p:nvPr/>
        </p:nvSpPr>
        <p:spPr bwMode="auto">
          <a:xfrm>
            <a:off x="152400" y="2590800"/>
            <a:ext cx="1447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en-US"/>
              <a:t>Widespread</a:t>
            </a:r>
          </a:p>
          <a:p>
            <a:pPr eaLnBrk="1" hangingPunct="1">
              <a:spcBef>
                <a:spcPct val="50000"/>
              </a:spcBef>
            </a:pPr>
            <a:r>
              <a:rPr lang="en-US" altLang="en-US"/>
              <a:t>activity</a:t>
            </a:r>
          </a:p>
        </p:txBody>
      </p:sp>
    </p:spTree>
    <p:extLst>
      <p:ext uri="{BB962C8B-B14F-4D97-AF65-F5344CB8AC3E}">
        <p14:creationId xmlns:p14="http://schemas.microsoft.com/office/powerpoint/2010/main" val="37072289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0" name="Picture 2" descr="06_32"/>
          <p:cNvPicPr>
            <a:picLocks noChangeAspect="1" noChangeArrowheads="1"/>
          </p:cNvPicPr>
          <p:nvPr/>
        </p:nvPicPr>
        <p:blipFill>
          <a:blip r:embed="rId3">
            <a:extLst>
              <a:ext uri="{28A0092B-C50C-407E-A947-70E740481C1C}">
                <a14:useLocalDpi xmlns:a14="http://schemas.microsoft.com/office/drawing/2010/main" val="0"/>
              </a:ext>
            </a:extLst>
          </a:blip>
          <a:srcRect t="51500"/>
          <a:stretch>
            <a:fillRect/>
          </a:stretch>
        </p:blipFill>
        <p:spPr bwMode="auto">
          <a:xfrm>
            <a:off x="4926013" y="3886200"/>
            <a:ext cx="391318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3" descr="06_32"/>
          <p:cNvPicPr>
            <a:picLocks noChangeAspect="1" noChangeArrowheads="1"/>
          </p:cNvPicPr>
          <p:nvPr/>
        </p:nvPicPr>
        <p:blipFill>
          <a:blip r:embed="rId3">
            <a:extLst>
              <a:ext uri="{28A0092B-C50C-407E-A947-70E740481C1C}">
                <a14:useLocalDpi xmlns:a14="http://schemas.microsoft.com/office/drawing/2010/main" val="0"/>
              </a:ext>
            </a:extLst>
          </a:blip>
          <a:srcRect b="49750"/>
          <a:stretch>
            <a:fillRect/>
          </a:stretch>
        </p:blipFill>
        <p:spPr bwMode="auto">
          <a:xfrm>
            <a:off x="4953000" y="1450975"/>
            <a:ext cx="3903663"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ext Box 4"/>
          <p:cNvSpPr txBox="1">
            <a:spLocks noChangeArrowheads="1"/>
          </p:cNvSpPr>
          <p:nvPr/>
        </p:nvSpPr>
        <p:spPr bwMode="auto">
          <a:xfrm>
            <a:off x="533400" y="-11113"/>
            <a:ext cx="8064500"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2800">
                <a:solidFill>
                  <a:schemeClr val="accent2"/>
                </a:solidFill>
                <a:cs typeface="Arial" charset="0"/>
              </a:rPr>
              <a:t>Activation of synapses can lead to depolarizations</a:t>
            </a:r>
          </a:p>
          <a:p>
            <a:pPr algn="ctr" eaLnBrk="1" hangingPunct="1"/>
            <a:r>
              <a:rPr lang="en-US" altLang="en-US" sz="2800">
                <a:solidFill>
                  <a:schemeClr val="accent2"/>
                </a:solidFill>
                <a:cs typeface="Arial" charset="0"/>
              </a:rPr>
              <a:t> or hyperpolarizations in the postsynaptic cell</a:t>
            </a:r>
          </a:p>
        </p:txBody>
      </p:sp>
      <p:sp>
        <p:nvSpPr>
          <p:cNvPr id="503813" name="Text Box 5"/>
          <p:cNvSpPr txBox="1">
            <a:spLocks noChangeArrowheads="1"/>
          </p:cNvSpPr>
          <p:nvPr/>
        </p:nvSpPr>
        <p:spPr bwMode="auto">
          <a:xfrm>
            <a:off x="-76200" y="1371600"/>
            <a:ext cx="49085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cs typeface="Arial" charset="0"/>
              </a:rPr>
              <a:t>● Excitatory postsynaptic</a:t>
            </a:r>
          </a:p>
          <a:p>
            <a:pPr eaLnBrk="1" hangingPunct="1"/>
            <a:r>
              <a:rPr lang="en-US" altLang="en-US" sz="2400">
                <a:cs typeface="Arial" charset="0"/>
              </a:rPr>
              <a:t> potential (EPSP)</a:t>
            </a:r>
          </a:p>
          <a:p>
            <a:pPr eaLnBrk="1" hangingPunct="1"/>
            <a:r>
              <a:rPr lang="en-US" altLang="en-US" sz="2400">
                <a:cs typeface="Arial" charset="0"/>
              </a:rPr>
              <a:t>	● Cell more likely to reach</a:t>
            </a:r>
          </a:p>
          <a:p>
            <a:pPr eaLnBrk="1" hangingPunct="1"/>
            <a:r>
              <a:rPr lang="en-US" altLang="en-US" sz="2400">
                <a:cs typeface="Arial" charset="0"/>
              </a:rPr>
              <a:t>	threshold and fire action </a:t>
            </a:r>
          </a:p>
          <a:p>
            <a:pPr eaLnBrk="1" hangingPunct="1"/>
            <a:r>
              <a:rPr lang="en-US" altLang="en-US" sz="2400">
                <a:cs typeface="Arial" charset="0"/>
              </a:rPr>
              <a:t>           potential (excitatory channel</a:t>
            </a:r>
          </a:p>
          <a:p>
            <a:pPr eaLnBrk="1" hangingPunct="1"/>
            <a:r>
              <a:rPr lang="en-US" altLang="en-US" sz="2400">
                <a:cs typeface="Arial" charset="0"/>
              </a:rPr>
              <a:t>          reversal potential &gt;V</a:t>
            </a:r>
            <a:r>
              <a:rPr lang="en-US" altLang="en-US" sz="2400" baseline="-25000">
                <a:cs typeface="Arial" charset="0"/>
              </a:rPr>
              <a:t>thresh</a:t>
            </a:r>
            <a:r>
              <a:rPr lang="en-US" altLang="en-US" sz="2400">
                <a:cs typeface="Arial" charset="0"/>
              </a:rPr>
              <a:t>)</a:t>
            </a:r>
          </a:p>
          <a:p>
            <a:pPr eaLnBrk="1" hangingPunct="1"/>
            <a:r>
              <a:rPr lang="en-US" altLang="en-US" sz="2400">
                <a:cs typeface="Arial" charset="0"/>
              </a:rPr>
              <a:t>       </a:t>
            </a:r>
          </a:p>
        </p:txBody>
      </p:sp>
      <p:sp>
        <p:nvSpPr>
          <p:cNvPr id="503814" name="Text Box 6"/>
          <p:cNvSpPr txBox="1">
            <a:spLocks noChangeArrowheads="1"/>
          </p:cNvSpPr>
          <p:nvPr/>
        </p:nvSpPr>
        <p:spPr bwMode="auto">
          <a:xfrm>
            <a:off x="0" y="3886200"/>
            <a:ext cx="4800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400">
                <a:cs typeface="Arial" charset="0"/>
              </a:rPr>
              <a:t>● Inhibitory postsynaptic</a:t>
            </a:r>
          </a:p>
          <a:p>
            <a:pPr eaLnBrk="1" hangingPunct="1"/>
            <a:r>
              <a:rPr lang="en-US" altLang="en-US" sz="2400">
                <a:cs typeface="Arial" charset="0"/>
              </a:rPr>
              <a:t> potential (IPSP)</a:t>
            </a:r>
          </a:p>
          <a:p>
            <a:pPr eaLnBrk="1" hangingPunct="1"/>
            <a:endParaRPr lang="en-US" altLang="en-US" sz="2400">
              <a:cs typeface="Arial" charset="0"/>
            </a:endParaRPr>
          </a:p>
          <a:p>
            <a:pPr eaLnBrk="1" hangingPunct="1"/>
            <a:r>
              <a:rPr lang="en-US" altLang="en-US" sz="2400">
                <a:cs typeface="Arial" charset="0"/>
              </a:rPr>
              <a:t>	●Cell is less likely to reach</a:t>
            </a:r>
          </a:p>
          <a:p>
            <a:pPr eaLnBrk="1" hangingPunct="1"/>
            <a:r>
              <a:rPr lang="en-US" altLang="en-US" sz="2400">
                <a:cs typeface="Arial" charset="0"/>
              </a:rPr>
              <a:t>	threshold </a:t>
            </a:r>
            <a:r>
              <a:rPr lang="en-US" altLang="en-US" sz="2400"/>
              <a:t>(excitatory channel reversal potential &lt;V</a:t>
            </a:r>
            <a:r>
              <a:rPr lang="en-US" altLang="en-US" sz="2400" baseline="-25000"/>
              <a:t>thresh</a:t>
            </a:r>
            <a:r>
              <a:rPr lang="en-US" altLang="en-US" sz="2400"/>
              <a:t>)</a:t>
            </a:r>
            <a:endParaRPr lang="en-US" altLang="en-US" sz="2400">
              <a:cs typeface="Arial" charset="0"/>
            </a:endParaRPr>
          </a:p>
        </p:txBody>
      </p:sp>
    </p:spTree>
    <p:extLst>
      <p:ext uri="{BB962C8B-B14F-4D97-AF65-F5344CB8AC3E}">
        <p14:creationId xmlns:p14="http://schemas.microsoft.com/office/powerpoint/2010/main" val="3754653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8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81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38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381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381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381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381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038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381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381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3814">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38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3" grpId="0" build="p"/>
      <p:bldP spid="50381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228600" y="298450"/>
            <a:ext cx="8686800" cy="844550"/>
          </a:xfrm>
        </p:spPr>
        <p:txBody>
          <a:bodyPr>
            <a:normAutofit fontScale="90000"/>
          </a:bodyPr>
          <a:lstStyle/>
          <a:p>
            <a:r>
              <a:rPr lang="en-US" altLang="en-US" sz="2800" smtClean="0"/>
              <a:t>Many neurons receive both excitatory and inhibitory inputs, resulting in combined IPSPs and EPSPs</a:t>
            </a:r>
          </a:p>
        </p:txBody>
      </p:sp>
      <p:pic>
        <p:nvPicPr>
          <p:cNvPr id="124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1447800"/>
            <a:ext cx="4122737"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Text Box 4"/>
          <p:cNvSpPr txBox="1">
            <a:spLocks noChangeArrowheads="1"/>
          </p:cNvSpPr>
          <p:nvPr/>
        </p:nvSpPr>
        <p:spPr bwMode="auto">
          <a:xfrm>
            <a:off x="6019800" y="6248400"/>
            <a:ext cx="297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400"/>
              <a:t>Bartlett and Smith 1999</a:t>
            </a:r>
          </a:p>
        </p:txBody>
      </p:sp>
      <p:sp>
        <p:nvSpPr>
          <p:cNvPr id="124933" name="Line 6"/>
          <p:cNvSpPr>
            <a:spLocks noChangeShapeType="1"/>
          </p:cNvSpPr>
          <p:nvPr/>
        </p:nvSpPr>
        <p:spPr bwMode="auto">
          <a:xfrm>
            <a:off x="2133600" y="2209800"/>
            <a:ext cx="7620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934" name="Text Box 7"/>
          <p:cNvSpPr txBox="1">
            <a:spLocks noChangeArrowheads="1"/>
          </p:cNvSpPr>
          <p:nvPr/>
        </p:nvSpPr>
        <p:spPr bwMode="auto">
          <a:xfrm>
            <a:off x="1371600" y="198120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000" b="1"/>
              <a:t>IPSP</a:t>
            </a:r>
          </a:p>
        </p:txBody>
      </p:sp>
      <p:sp>
        <p:nvSpPr>
          <p:cNvPr id="124935" name="Text Box 8"/>
          <p:cNvSpPr txBox="1">
            <a:spLocks noChangeArrowheads="1"/>
          </p:cNvSpPr>
          <p:nvPr/>
        </p:nvSpPr>
        <p:spPr bwMode="auto">
          <a:xfrm>
            <a:off x="6553200" y="4495800"/>
            <a:ext cx="2057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a:t>GABA</a:t>
            </a:r>
            <a:r>
              <a:rPr lang="en-US" altLang="en-US" sz="1600" b="1" baseline="-25000"/>
              <a:t>A</a:t>
            </a:r>
            <a:r>
              <a:rPr lang="en-US" altLang="en-US" sz="1600" b="1"/>
              <a:t> IPSP blocked</a:t>
            </a:r>
          </a:p>
        </p:txBody>
      </p:sp>
      <p:sp>
        <p:nvSpPr>
          <p:cNvPr id="124936" name="Text Box 8"/>
          <p:cNvSpPr txBox="1">
            <a:spLocks noChangeArrowheads="1"/>
          </p:cNvSpPr>
          <p:nvPr/>
        </p:nvSpPr>
        <p:spPr bwMode="auto">
          <a:xfrm>
            <a:off x="3429000" y="2819400"/>
            <a:ext cx="3810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a:t>Blocking inhibition uncovers an EPSP large enough to produce two action potentials</a:t>
            </a:r>
          </a:p>
        </p:txBody>
      </p:sp>
    </p:spTree>
    <p:extLst>
      <p:ext uri="{BB962C8B-B14F-4D97-AF65-F5344CB8AC3E}">
        <p14:creationId xmlns:p14="http://schemas.microsoft.com/office/powerpoint/2010/main" val="2847759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a:xfrm>
            <a:off x="381000" y="152400"/>
            <a:ext cx="8458200" cy="715963"/>
          </a:xfrm>
        </p:spPr>
        <p:txBody>
          <a:bodyPr/>
          <a:lstStyle/>
          <a:p>
            <a:r>
              <a:rPr lang="en-US" altLang="en-US" sz="2400" smtClean="0"/>
              <a:t>Different cell types are then organized into neural circuits</a:t>
            </a:r>
          </a:p>
        </p:txBody>
      </p:sp>
      <p:sp>
        <p:nvSpPr>
          <p:cNvPr id="126979" name="Content Placeholder 2"/>
          <p:cNvSpPr>
            <a:spLocks noGrp="1"/>
          </p:cNvSpPr>
          <p:nvPr>
            <p:ph idx="1"/>
          </p:nvPr>
        </p:nvSpPr>
        <p:spPr>
          <a:xfrm>
            <a:off x="381000" y="5559425"/>
            <a:ext cx="8686800" cy="765175"/>
          </a:xfrm>
        </p:spPr>
        <p:txBody>
          <a:bodyPr/>
          <a:lstStyle/>
          <a:p>
            <a:pPr marL="0" indent="0">
              <a:buFontTx/>
              <a:buNone/>
            </a:pPr>
            <a:r>
              <a:rPr lang="en-US" altLang="en-US" sz="2000" smtClean="0"/>
              <a:t>Schematic depicts circuitry from cat/primate primary visual cortex (V1)</a:t>
            </a:r>
          </a:p>
          <a:p>
            <a:pPr marL="0" indent="0">
              <a:buFontTx/>
              <a:buNone/>
            </a:pPr>
            <a:r>
              <a:rPr lang="en-US" altLang="en-US" sz="2000" smtClean="0"/>
              <a:t>Black neurons are projection (Glutamate), blue are interneurons (GABA)</a:t>
            </a:r>
          </a:p>
        </p:txBody>
      </p:sp>
      <p:pic>
        <p:nvPicPr>
          <p:cNvPr id="126980" name="Picture 2" descr="C:\Users\ebartle\Documents\Neural Mech Health Disease\Fundamental Neuroscience book materials\Chapter03\003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52513"/>
            <a:ext cx="480060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28364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28800" y="1452282"/>
            <a:ext cx="644683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000" dirty="0" smtClean="0"/>
              <a:t>Electrical </a:t>
            </a:r>
            <a:r>
              <a:rPr lang="en-US" altLang="en-US" sz="2000" dirty="0"/>
              <a:t>(action potential in presynaptic cell)</a:t>
            </a:r>
          </a:p>
          <a:p>
            <a:pPr eaLnBrk="1" hangingPunct="1"/>
            <a:endParaRPr lang="en-US" altLang="en-US" sz="2000" dirty="0" smtClean="0"/>
          </a:p>
          <a:p>
            <a:pPr eaLnBrk="1" hangingPunct="1"/>
            <a:endParaRPr lang="en-US" altLang="en-US" sz="2000" dirty="0"/>
          </a:p>
          <a:p>
            <a:pPr eaLnBrk="1" hangingPunct="1"/>
            <a:endParaRPr lang="en-US" altLang="en-US" sz="2000" dirty="0"/>
          </a:p>
          <a:p>
            <a:pPr eaLnBrk="1" hangingPunct="1"/>
            <a:endParaRPr lang="en-US" altLang="en-US" sz="2000" dirty="0"/>
          </a:p>
          <a:p>
            <a:pPr eaLnBrk="1" hangingPunct="1">
              <a:buFontTx/>
              <a:buChar char="•"/>
            </a:pPr>
            <a:endParaRPr lang="en-US" altLang="en-US" sz="2000" dirty="0"/>
          </a:p>
          <a:p>
            <a:pPr eaLnBrk="1" hangingPunct="1"/>
            <a:r>
              <a:rPr lang="en-US" altLang="en-US" sz="2000" dirty="0"/>
              <a:t>Chemical (neurotransmitter in synaptic cleft)</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buFontTx/>
              <a:buChar char="•"/>
            </a:pPr>
            <a:endParaRPr lang="en-US" altLang="en-US" sz="2000" dirty="0" smtClean="0"/>
          </a:p>
          <a:p>
            <a:pPr eaLnBrk="1" hangingPunct="1">
              <a:buFontTx/>
              <a:buChar char="•"/>
            </a:pPr>
            <a:endParaRPr lang="en-US" altLang="en-US" sz="2000" dirty="0"/>
          </a:p>
          <a:p>
            <a:pPr eaLnBrk="1" hangingPunct="1"/>
            <a:r>
              <a:rPr lang="en-US" altLang="en-US" sz="2000" dirty="0"/>
              <a:t>Electrical (Change in </a:t>
            </a:r>
            <a:r>
              <a:rPr lang="en-US" altLang="en-US" sz="2000" dirty="0" err="1"/>
              <a:t>Vm</a:t>
            </a:r>
            <a:r>
              <a:rPr lang="en-US" altLang="en-US" sz="2000" dirty="0"/>
              <a:t> of postsynaptic cell)</a:t>
            </a:r>
          </a:p>
        </p:txBody>
      </p:sp>
      <p:sp>
        <p:nvSpPr>
          <p:cNvPr id="19459" name="AutoShape 3"/>
          <p:cNvSpPr>
            <a:spLocks noChangeArrowheads="1"/>
          </p:cNvSpPr>
          <p:nvPr/>
        </p:nvSpPr>
        <p:spPr bwMode="auto">
          <a:xfrm rot="5400000">
            <a:off x="3862061" y="2389090"/>
            <a:ext cx="1242135" cy="426355"/>
          </a:xfrm>
          <a:custGeom>
            <a:avLst/>
            <a:gdLst>
              <a:gd name="T0" fmla="*/ 29032200 w 21600"/>
              <a:gd name="T1" fmla="*/ 0 h 21600"/>
              <a:gd name="T2" fmla="*/ 0 w 21600"/>
              <a:gd name="T3" fmla="*/ 3360208 h 21600"/>
              <a:gd name="T4" fmla="*/ 29032200 w 21600"/>
              <a:gd name="T5" fmla="*/ 6720416 h 21600"/>
              <a:gd name="T6" fmla="*/ 38709597 w 21600"/>
              <a:gd name="T7" fmla="*/ 336020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9460" name="AutoShape 4"/>
          <p:cNvSpPr>
            <a:spLocks noChangeArrowheads="1"/>
          </p:cNvSpPr>
          <p:nvPr/>
        </p:nvSpPr>
        <p:spPr bwMode="auto">
          <a:xfrm rot="5400000">
            <a:off x="3862060" y="4196986"/>
            <a:ext cx="1242135" cy="426355"/>
          </a:xfrm>
          <a:custGeom>
            <a:avLst/>
            <a:gdLst>
              <a:gd name="T0" fmla="*/ 29032200 w 21600"/>
              <a:gd name="T1" fmla="*/ 0 h 21600"/>
              <a:gd name="T2" fmla="*/ 0 w 21600"/>
              <a:gd name="T3" fmla="*/ 3360208 h 21600"/>
              <a:gd name="T4" fmla="*/ 29032200 w 21600"/>
              <a:gd name="T5" fmla="*/ 6720416 h 21600"/>
              <a:gd name="T6" fmla="*/ 38709597 w 21600"/>
              <a:gd name="T7" fmla="*/ 336020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9461" name="Text Box 5"/>
          <p:cNvSpPr txBox="1">
            <a:spLocks noChangeArrowheads="1"/>
          </p:cNvSpPr>
          <p:nvPr/>
        </p:nvSpPr>
        <p:spPr bwMode="auto">
          <a:xfrm>
            <a:off x="1315413" y="314980"/>
            <a:ext cx="67617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800" dirty="0"/>
              <a:t>Flow of information at </a:t>
            </a:r>
            <a:r>
              <a:rPr lang="en-US" altLang="en-US" sz="2800" dirty="0" smtClean="0"/>
              <a:t>chemical synapses</a:t>
            </a:r>
            <a:endParaRPr lang="en-US" altLang="en-US" sz="2800" dirty="0"/>
          </a:p>
        </p:txBody>
      </p:sp>
      <p:sp>
        <p:nvSpPr>
          <p:cNvPr id="2" name="TextBox 1"/>
          <p:cNvSpPr txBox="1"/>
          <p:nvPr/>
        </p:nvSpPr>
        <p:spPr>
          <a:xfrm>
            <a:off x="510444" y="3733800"/>
            <a:ext cx="3759506" cy="1323439"/>
          </a:xfrm>
          <a:prstGeom prst="rect">
            <a:avLst/>
          </a:prstGeom>
          <a:noFill/>
        </p:spPr>
        <p:txBody>
          <a:bodyPr wrap="square" rtlCol="0">
            <a:spAutoFit/>
          </a:bodyPr>
          <a:lstStyle/>
          <a:p>
            <a:r>
              <a:rPr lang="en-US" altLang="zh-CN" sz="2000" dirty="0" smtClean="0"/>
              <a:t>Post-synaptic receptors read the chemical message and translate into intracellular cascades or open ion channel</a:t>
            </a:r>
            <a:endParaRPr lang="zh-CN" altLang="en-US" sz="2000" dirty="0"/>
          </a:p>
        </p:txBody>
      </p:sp>
      <p:sp>
        <p:nvSpPr>
          <p:cNvPr id="7" name="TextBox 6"/>
          <p:cNvSpPr txBox="1"/>
          <p:nvPr/>
        </p:nvSpPr>
        <p:spPr>
          <a:xfrm>
            <a:off x="4815681" y="3962400"/>
            <a:ext cx="3990857" cy="830997"/>
          </a:xfrm>
          <a:prstGeom prst="rect">
            <a:avLst/>
          </a:prstGeom>
          <a:noFill/>
        </p:spPr>
        <p:txBody>
          <a:bodyPr wrap="square" rtlCol="0">
            <a:spAutoFit/>
          </a:bodyPr>
          <a:lstStyle/>
          <a:p>
            <a:r>
              <a:rPr lang="en-US" altLang="zh-CN" sz="2400" dirty="0" smtClean="0"/>
              <a:t>Intracellular signaling translate into electrical signals</a:t>
            </a:r>
            <a:endParaRPr lang="zh-CN" altLang="en-US" sz="2400" dirty="0"/>
          </a:p>
        </p:txBody>
      </p:sp>
    </p:spTree>
    <p:extLst>
      <p:ext uri="{BB962C8B-B14F-4D97-AF65-F5344CB8AC3E}">
        <p14:creationId xmlns:p14="http://schemas.microsoft.com/office/powerpoint/2010/main" val="647161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990600"/>
            <a:ext cx="6553200" cy="830997"/>
          </a:xfrm>
          <a:prstGeom prst="rect">
            <a:avLst/>
          </a:prstGeom>
          <a:noFill/>
        </p:spPr>
        <p:txBody>
          <a:bodyPr wrap="square" rtlCol="0">
            <a:spAutoFit/>
          </a:bodyPr>
          <a:lstStyle/>
          <a:p>
            <a:r>
              <a:rPr lang="en-US" sz="2400" dirty="0" smtClean="0"/>
              <a:t>Ed Boyden, one of the creators of </a:t>
            </a:r>
            <a:r>
              <a:rPr lang="en-US" sz="2400" dirty="0" err="1" smtClean="0"/>
              <a:t>optogenetics</a:t>
            </a:r>
            <a:r>
              <a:rPr lang="en-US" sz="2400" dirty="0" smtClean="0"/>
              <a:t>,  explaining </a:t>
            </a:r>
            <a:r>
              <a:rPr lang="en-US" sz="2400" dirty="0" err="1" smtClean="0"/>
              <a:t>optogenetics</a:t>
            </a:r>
            <a:endParaRPr lang="en-US" sz="2400" dirty="0"/>
          </a:p>
        </p:txBody>
      </p:sp>
      <p:sp>
        <p:nvSpPr>
          <p:cNvPr id="3" name="Rectangle 2"/>
          <p:cNvSpPr/>
          <p:nvPr/>
        </p:nvSpPr>
        <p:spPr>
          <a:xfrm>
            <a:off x="990600" y="3124200"/>
            <a:ext cx="6934200" cy="2308324"/>
          </a:xfrm>
          <a:prstGeom prst="rect">
            <a:avLst/>
          </a:prstGeom>
        </p:spPr>
        <p:txBody>
          <a:bodyPr wrap="square">
            <a:spAutoFit/>
          </a:bodyPr>
          <a:lstStyle/>
          <a:p>
            <a:r>
              <a:rPr lang="en-US" sz="2400" dirty="0">
                <a:hlinkClick r:id="rId2"/>
              </a:rPr>
              <a:t>https://</a:t>
            </a:r>
            <a:r>
              <a:rPr lang="en-US" sz="2400" dirty="0" smtClean="0">
                <a:hlinkClick r:id="rId2"/>
              </a:rPr>
              <a:t>www.youtube.com/watch?v=Nb07TLkJ3Ww</a:t>
            </a:r>
            <a:endParaRPr lang="en-US" sz="2400" dirty="0" smtClean="0"/>
          </a:p>
          <a:p>
            <a:endParaRPr lang="en-US" sz="2400" dirty="0"/>
          </a:p>
          <a:p>
            <a:r>
              <a:rPr lang="en-US" sz="2400" dirty="0">
                <a:hlinkClick r:id="rId3"/>
              </a:rPr>
              <a:t>https://</a:t>
            </a:r>
            <a:r>
              <a:rPr lang="en-US" sz="2400" dirty="0" smtClean="0">
                <a:hlinkClick r:id="rId3"/>
              </a:rPr>
              <a:t>www.youtube.com/watch?v=v7uRFVR9BPU&amp;list=PLmlXHISysFbiISkZwMXoTp1ZihzKYk7mj&amp;index=2</a:t>
            </a:r>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2983749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Post-synaptic receptors</a:t>
            </a:r>
            <a:endParaRPr lang="zh-CN" altLang="en-US" dirty="0"/>
          </a:p>
        </p:txBody>
      </p:sp>
      <p:sp>
        <p:nvSpPr>
          <p:cNvPr id="3" name="内容占位符 2"/>
          <p:cNvSpPr>
            <a:spLocks noGrp="1"/>
          </p:cNvSpPr>
          <p:nvPr>
            <p:ph sz="half" idx="1"/>
          </p:nvPr>
        </p:nvSpPr>
        <p:spPr/>
        <p:txBody>
          <a:bodyPr/>
          <a:lstStyle/>
          <a:p>
            <a:r>
              <a:rPr lang="en-US" altLang="zh-CN" b="1" dirty="0" err="1" smtClean="0"/>
              <a:t>Ionotropic</a:t>
            </a:r>
            <a:r>
              <a:rPr lang="en-US" altLang="zh-CN" b="1" dirty="0" smtClean="0"/>
              <a:t>: Ligand-gated </a:t>
            </a:r>
            <a:r>
              <a:rPr lang="en-US" altLang="zh-CN" b="1" dirty="0"/>
              <a:t>ion </a:t>
            </a:r>
            <a:r>
              <a:rPr lang="en-US" altLang="zh-CN" b="1" dirty="0" smtClean="0"/>
              <a:t>channel</a:t>
            </a:r>
          </a:p>
          <a:p>
            <a:r>
              <a:rPr lang="en-US" altLang="zh-CN" b="1" dirty="0" smtClean="0"/>
              <a:t>Opens channel upon ligand binding (usually neurotransmitters)</a:t>
            </a:r>
            <a:endParaRPr lang="en-US" altLang="zh-CN" b="1" dirty="0"/>
          </a:p>
        </p:txBody>
      </p:sp>
      <p:sp>
        <p:nvSpPr>
          <p:cNvPr id="4" name="内容占位符 3"/>
          <p:cNvSpPr>
            <a:spLocks noGrp="1"/>
          </p:cNvSpPr>
          <p:nvPr>
            <p:ph sz="half" idx="2"/>
          </p:nvPr>
        </p:nvSpPr>
        <p:spPr/>
        <p:txBody>
          <a:bodyPr/>
          <a:lstStyle/>
          <a:p>
            <a:r>
              <a:rPr lang="en-US" altLang="zh-CN" b="1" dirty="0" smtClean="0"/>
              <a:t>Metabotropic</a:t>
            </a:r>
          </a:p>
          <a:p>
            <a:r>
              <a:rPr lang="en-US" altLang="zh-CN" b="1" dirty="0" smtClean="0"/>
              <a:t>Utilize secondary messengers and intracellular pathway</a:t>
            </a:r>
            <a:endParaRPr lang="en-US" altLang="zh-CN" b="1" dirty="0"/>
          </a:p>
          <a:p>
            <a:endParaRPr lang="zh-CN" altLang="en-US" dirty="0"/>
          </a:p>
        </p:txBody>
      </p:sp>
      <p:pic>
        <p:nvPicPr>
          <p:cNvPr id="1026" name="Picture 2" descr="File:LG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6200"/>
            <a:ext cx="479107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gure 15-0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5362" y="3886200"/>
            <a:ext cx="3840036"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0290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3124200" y="152400"/>
            <a:ext cx="5943600" cy="792163"/>
          </a:xfrm>
        </p:spPr>
        <p:txBody>
          <a:bodyPr/>
          <a:lstStyle/>
          <a:p>
            <a:pPr eaLnBrk="1" hangingPunct="1"/>
            <a:r>
              <a:rPr lang="en-US" altLang="en-US" sz="3200" u="sng" smtClean="0"/>
              <a:t>Intracellular Signaling Paths</a:t>
            </a:r>
          </a:p>
        </p:txBody>
      </p:sp>
      <p:sp>
        <p:nvSpPr>
          <p:cNvPr id="28675" name="Rectangle 3"/>
          <p:cNvSpPr>
            <a:spLocks noGrp="1" noChangeArrowheads="1"/>
          </p:cNvSpPr>
          <p:nvPr>
            <p:ph type="body" idx="4294967295"/>
          </p:nvPr>
        </p:nvSpPr>
        <p:spPr>
          <a:xfrm>
            <a:off x="4038600" y="1143000"/>
            <a:ext cx="5029200" cy="5410200"/>
          </a:xfrm>
        </p:spPr>
        <p:txBody>
          <a:bodyPr/>
          <a:lstStyle/>
          <a:p>
            <a:pPr eaLnBrk="1" hangingPunct="1">
              <a:lnSpc>
                <a:spcPct val="90000"/>
              </a:lnSpc>
            </a:pPr>
            <a:r>
              <a:rPr lang="en-US" altLang="en-US" sz="2000" smtClean="0"/>
              <a:t>Almost every intracellular process is regulated by extracellular signals</a:t>
            </a:r>
            <a:r>
              <a:rPr lang="en-US" altLang="en-US" sz="2000" b="1" smtClean="0"/>
              <a:t> </a:t>
            </a:r>
          </a:p>
          <a:p>
            <a:pPr eaLnBrk="1" hangingPunct="1">
              <a:lnSpc>
                <a:spcPct val="90000"/>
              </a:lnSpc>
            </a:pPr>
            <a:r>
              <a:rPr lang="en-US" altLang="en-US" sz="2000" b="1" smtClean="0"/>
              <a:t>Left path, second messenger system</a:t>
            </a:r>
          </a:p>
          <a:p>
            <a:pPr eaLnBrk="1" hangingPunct="1">
              <a:lnSpc>
                <a:spcPct val="90000"/>
              </a:lnSpc>
            </a:pPr>
            <a:r>
              <a:rPr lang="en-US" altLang="en-US" sz="2000" b="1" smtClean="0"/>
              <a:t>Second messengers</a:t>
            </a:r>
            <a:r>
              <a:rPr lang="en-US" altLang="en-US" sz="2000" smtClean="0"/>
              <a:t> are small substances that activate or inactivate specific proteins </a:t>
            </a:r>
            <a:endParaRPr lang="en-US" altLang="en-US" sz="2000" b="1" smtClean="0"/>
          </a:p>
          <a:p>
            <a:pPr eaLnBrk="1" hangingPunct="1">
              <a:lnSpc>
                <a:spcPct val="90000"/>
              </a:lnSpc>
            </a:pPr>
            <a:r>
              <a:rPr lang="en-US" altLang="en-US" sz="2000" smtClean="0"/>
              <a:t>Second messenger then binds to a “downstream” protein to continue signaling pathway</a:t>
            </a:r>
          </a:p>
          <a:p>
            <a:pPr eaLnBrk="1" hangingPunct="1">
              <a:lnSpc>
                <a:spcPct val="90000"/>
              </a:lnSpc>
            </a:pPr>
            <a:r>
              <a:rPr lang="en-US" altLang="en-US" sz="2000" b="1" smtClean="0"/>
              <a:t>Right path, receptor activation of protein signaling complex</a:t>
            </a:r>
            <a:endParaRPr lang="en-US" altLang="en-US" sz="2000" smtClean="0"/>
          </a:p>
          <a:p>
            <a:pPr eaLnBrk="1" hangingPunct="1">
              <a:lnSpc>
                <a:spcPct val="90000"/>
              </a:lnSpc>
            </a:pPr>
            <a:r>
              <a:rPr lang="en-US" altLang="en-US" sz="2000" smtClean="0"/>
              <a:t>Proteins are either bound or recruited to activated intracellular portion of the receptor. </a:t>
            </a:r>
          </a:p>
          <a:p>
            <a:pPr eaLnBrk="1" hangingPunct="1">
              <a:lnSpc>
                <a:spcPct val="90000"/>
              </a:lnSpc>
            </a:pPr>
            <a:r>
              <a:rPr lang="en-US" altLang="en-US" sz="2000" smtClean="0"/>
              <a:t>Translation of extracellular messenger binding into changes that occur inside of a cell is called </a:t>
            </a:r>
            <a:r>
              <a:rPr lang="en-US" altLang="en-US" sz="2000" b="1" smtClean="0"/>
              <a:t>signal transduction</a:t>
            </a:r>
            <a:endParaRPr lang="en-US" altLang="en-US" sz="2000" smtClean="0"/>
          </a:p>
          <a:p>
            <a:pPr eaLnBrk="1" hangingPunct="1">
              <a:lnSpc>
                <a:spcPct val="90000"/>
              </a:lnSpc>
            </a:pPr>
            <a:endParaRPr lang="en-US" altLang="en-US" sz="2000" smtClean="0"/>
          </a:p>
        </p:txBody>
      </p:sp>
      <p:pic>
        <p:nvPicPr>
          <p:cNvPr id="3076" name="Picture 4" descr="figure 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38200"/>
            <a:ext cx="3957638" cy="560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735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76200"/>
            <a:ext cx="9144000" cy="563563"/>
          </a:xfrm>
        </p:spPr>
        <p:txBody>
          <a:bodyPr/>
          <a:lstStyle/>
          <a:p>
            <a:pPr eaLnBrk="1" hangingPunct="1"/>
            <a:r>
              <a:rPr lang="en-US" altLang="en-US" sz="2800" u="sng" smtClean="0"/>
              <a:t>G-protein Coupled Receptors (GPCR)</a:t>
            </a:r>
          </a:p>
        </p:txBody>
      </p:sp>
      <p:sp>
        <p:nvSpPr>
          <p:cNvPr id="5123" name="Rectangle 3"/>
          <p:cNvSpPr>
            <a:spLocks noGrp="1" noChangeArrowheads="1"/>
          </p:cNvSpPr>
          <p:nvPr>
            <p:ph type="body" idx="4294967295"/>
          </p:nvPr>
        </p:nvSpPr>
        <p:spPr>
          <a:xfrm>
            <a:off x="228600" y="5154613"/>
            <a:ext cx="8686800" cy="914400"/>
          </a:xfrm>
        </p:spPr>
        <p:txBody>
          <a:bodyPr/>
          <a:lstStyle/>
          <a:p>
            <a:pPr eaLnBrk="1" hangingPunct="1">
              <a:lnSpc>
                <a:spcPct val="80000"/>
              </a:lnSpc>
            </a:pPr>
            <a:r>
              <a:rPr lang="en-US" altLang="en-US" sz="2000" smtClean="0"/>
              <a:t>Single largest superfamily of proteins </a:t>
            </a:r>
          </a:p>
          <a:p>
            <a:pPr eaLnBrk="1" hangingPunct="1">
              <a:lnSpc>
                <a:spcPct val="80000"/>
              </a:lnSpc>
            </a:pPr>
            <a:r>
              <a:rPr lang="en-US" altLang="en-US" sz="2000" smtClean="0"/>
              <a:t>Extracellular loops + 7 </a:t>
            </a:r>
            <a:r>
              <a:rPr lang="en-US" altLang="en-US" sz="2000" smtClean="0">
                <a:latin typeface="Symbol" pitchFamily="18" charset="2"/>
              </a:rPr>
              <a:t>a</a:t>
            </a:r>
            <a:r>
              <a:rPr lang="en-US" altLang="en-US" sz="2000" smtClean="0"/>
              <a:t>-helical transmembrane domains + C-terminus coupled to trimeric (3 subunits) G-protein in the membrane</a:t>
            </a:r>
          </a:p>
        </p:txBody>
      </p:sp>
      <p:pic>
        <p:nvPicPr>
          <p:cNvPr id="5124" name="Picture 4" descr="figure 15-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625" y="1231900"/>
            <a:ext cx="422275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088" y="1104900"/>
            <a:ext cx="483711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584950" y="1017588"/>
            <a:ext cx="2559050" cy="2586037"/>
          </a:xfrm>
          <a:prstGeom prst="rect">
            <a:avLst/>
          </a:prstGeom>
          <a:solidFill>
            <a:schemeClr val="accent6">
              <a:lumMod val="40000"/>
              <a:lumOff val="60000"/>
            </a:schemeClr>
          </a:solidFill>
        </p:spPr>
        <p:txBody>
          <a:bodyPr>
            <a:spAutoFit/>
          </a:bodyPr>
          <a:lstStyle/>
          <a:p>
            <a:pPr>
              <a:defRPr/>
            </a:pPr>
            <a:r>
              <a:rPr lang="en-US" dirty="0">
                <a:latin typeface="Arial" panose="020B0604020202020204" pitchFamily="34" charset="0"/>
              </a:rPr>
              <a:t>Activation of G-protein eventually acts on </a:t>
            </a:r>
            <a:r>
              <a:rPr lang="en-US" b="1" dirty="0">
                <a:latin typeface="Arial" panose="020B0604020202020204" pitchFamily="34" charset="0"/>
              </a:rPr>
              <a:t>effectors</a:t>
            </a:r>
            <a:r>
              <a:rPr lang="en-US" dirty="0">
                <a:latin typeface="Arial" panose="020B0604020202020204" pitchFamily="34" charset="0"/>
              </a:rPr>
              <a:t>, which generate intracellular </a:t>
            </a:r>
            <a:r>
              <a:rPr lang="en-US" b="1" dirty="0">
                <a:latin typeface="Arial" panose="020B0604020202020204" pitchFamily="34" charset="0"/>
              </a:rPr>
              <a:t>second messengers</a:t>
            </a:r>
            <a:r>
              <a:rPr lang="en-US" dirty="0">
                <a:latin typeface="Arial" panose="020B0604020202020204" pitchFamily="34" charset="0"/>
              </a:rPr>
              <a:t> that potentially initiate multiple signaling pathways (signal cascades) </a:t>
            </a:r>
          </a:p>
        </p:txBody>
      </p:sp>
    </p:spTree>
    <p:extLst>
      <p:ext uri="{BB962C8B-B14F-4D97-AF65-F5344CB8AC3E}">
        <p14:creationId xmlns:p14="http://schemas.microsoft.com/office/powerpoint/2010/main" val="354096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mtClean="0"/>
              <a:t>Resting Potential</a:t>
            </a:r>
          </a:p>
        </p:txBody>
      </p:sp>
      <p:sp>
        <p:nvSpPr>
          <p:cNvPr id="61443" name="Rectangle 3"/>
          <p:cNvSpPr>
            <a:spLocks noGrp="1" noChangeArrowheads="1"/>
          </p:cNvSpPr>
          <p:nvPr>
            <p:ph type="body" idx="1"/>
          </p:nvPr>
        </p:nvSpPr>
        <p:spPr>
          <a:xfrm>
            <a:off x="152400" y="1371600"/>
            <a:ext cx="8763000" cy="4525963"/>
          </a:xfrm>
        </p:spPr>
        <p:txBody>
          <a:bodyPr/>
          <a:lstStyle/>
          <a:p>
            <a:pPr eaLnBrk="1" hangingPunct="1"/>
            <a:r>
              <a:rPr lang="en-US" altLang="en-US" sz="2000" dirty="0" smtClean="0"/>
              <a:t>Resting potential is mainly determined by Na+ and K+ </a:t>
            </a:r>
            <a:r>
              <a:rPr lang="en-US" altLang="en-US" sz="2000" dirty="0" err="1" smtClean="0"/>
              <a:t>conductances</a:t>
            </a:r>
            <a:r>
              <a:rPr lang="en-US" altLang="en-US" sz="2000" dirty="0" smtClean="0"/>
              <a:t> (and Cl- to some extent)</a:t>
            </a:r>
          </a:p>
          <a:p>
            <a:pPr eaLnBrk="1" hangingPunct="1"/>
            <a:r>
              <a:rPr lang="en-US" altLang="en-US" sz="2000" dirty="0" smtClean="0"/>
              <a:t>At resting potential, current flows through leak channels, which are ion-selective channels that are always open and not voltage-dependent</a:t>
            </a:r>
          </a:p>
          <a:p>
            <a:pPr eaLnBrk="1" hangingPunct="1"/>
            <a:r>
              <a:rPr lang="en-US" altLang="en-US" sz="2000" dirty="0" smtClean="0"/>
              <a:t>At resting potential, </a:t>
            </a:r>
            <a:r>
              <a:rPr lang="en-US" altLang="en-US" sz="2000" dirty="0" err="1" smtClean="0"/>
              <a:t>I</a:t>
            </a:r>
            <a:r>
              <a:rPr lang="en-US" altLang="en-US" sz="2000" baseline="-25000" dirty="0" err="1" smtClean="0"/>
              <a:t>Na</a:t>
            </a:r>
            <a:r>
              <a:rPr lang="en-US" altLang="en-US" sz="2000" dirty="0" err="1" smtClean="0"/>
              <a:t>+I</a:t>
            </a:r>
            <a:r>
              <a:rPr lang="en-US" altLang="en-US" sz="2000" baseline="-25000" dirty="0" err="1" smtClean="0"/>
              <a:t>K</a:t>
            </a:r>
            <a:r>
              <a:rPr lang="en-US" altLang="en-US" sz="2000" dirty="0" smtClean="0"/>
              <a:t>=0. (assume </a:t>
            </a:r>
            <a:r>
              <a:rPr lang="en-US" altLang="en-US" sz="2000" dirty="0" err="1" smtClean="0"/>
              <a:t>I</a:t>
            </a:r>
            <a:r>
              <a:rPr lang="en-US" altLang="en-US" sz="2000" baseline="-25000" dirty="0" err="1" smtClean="0"/>
              <a:t>Cl</a:t>
            </a:r>
            <a:r>
              <a:rPr lang="en-US" altLang="en-US" sz="2000" dirty="0" smtClean="0"/>
              <a:t>=0 for simplicity)</a:t>
            </a:r>
          </a:p>
          <a:p>
            <a:pPr eaLnBrk="1" hangingPunct="1"/>
            <a:r>
              <a:rPr lang="en-US" altLang="en-US" sz="2000" dirty="0" smtClean="0"/>
              <a:t>Therefore, </a:t>
            </a:r>
            <a:r>
              <a:rPr lang="en-US" altLang="en-US" sz="2000" dirty="0" err="1" smtClean="0"/>
              <a:t>I</a:t>
            </a:r>
            <a:r>
              <a:rPr lang="en-US" altLang="en-US" sz="2000" baseline="-25000" dirty="0" err="1" smtClean="0"/>
              <a:t>Na</a:t>
            </a:r>
            <a:r>
              <a:rPr lang="en-US" altLang="en-US" sz="2000" dirty="0" smtClean="0"/>
              <a:t>=</a:t>
            </a:r>
            <a:r>
              <a:rPr lang="en-US" altLang="en-US" sz="2000" dirty="0" err="1" smtClean="0"/>
              <a:t>g</a:t>
            </a:r>
            <a:r>
              <a:rPr lang="en-US" altLang="en-US" sz="2000" baseline="-25000" dirty="0" err="1" smtClean="0"/>
              <a:t>Na</a:t>
            </a:r>
            <a:r>
              <a:rPr lang="en-US" altLang="en-US" sz="2000" dirty="0" smtClean="0"/>
              <a:t> (</a:t>
            </a:r>
            <a:r>
              <a:rPr lang="en-US" altLang="en-US" sz="2000" dirty="0" err="1" smtClean="0"/>
              <a:t>V</a:t>
            </a:r>
            <a:r>
              <a:rPr lang="en-US" altLang="en-US" sz="2000" baseline="-25000" dirty="0" err="1" smtClean="0"/>
              <a:t>mem</a:t>
            </a:r>
            <a:r>
              <a:rPr lang="en-US" altLang="en-US" sz="2000" dirty="0" err="1" smtClean="0"/>
              <a:t>-E</a:t>
            </a:r>
            <a:r>
              <a:rPr lang="en-US" altLang="en-US" sz="2000" baseline="-25000" dirty="0" err="1" smtClean="0"/>
              <a:t>Na</a:t>
            </a:r>
            <a:r>
              <a:rPr lang="en-US" altLang="en-US" sz="2000" dirty="0" smtClean="0"/>
              <a:t>)= -I</a:t>
            </a:r>
            <a:r>
              <a:rPr lang="en-US" altLang="en-US" sz="2000" baseline="-25000" dirty="0" smtClean="0"/>
              <a:t>K</a:t>
            </a:r>
            <a:r>
              <a:rPr lang="en-US" altLang="en-US" sz="2000" dirty="0" smtClean="0"/>
              <a:t>= -</a:t>
            </a:r>
            <a:r>
              <a:rPr lang="en-US" altLang="en-US" sz="2000" dirty="0" err="1" smtClean="0"/>
              <a:t>g</a:t>
            </a:r>
            <a:r>
              <a:rPr lang="en-US" altLang="en-US" sz="2000" baseline="-25000" dirty="0" err="1" smtClean="0"/>
              <a:t>K</a:t>
            </a:r>
            <a:r>
              <a:rPr lang="en-US" altLang="en-US" sz="2000" dirty="0" smtClean="0"/>
              <a:t> (</a:t>
            </a:r>
            <a:r>
              <a:rPr lang="en-US" altLang="en-US" sz="2000" dirty="0" err="1" smtClean="0"/>
              <a:t>V</a:t>
            </a:r>
            <a:r>
              <a:rPr lang="en-US" altLang="en-US" sz="2000" baseline="-25000" dirty="0" err="1" smtClean="0"/>
              <a:t>mem</a:t>
            </a:r>
            <a:r>
              <a:rPr lang="en-US" altLang="en-US" sz="2000" dirty="0" smtClean="0"/>
              <a:t>-E</a:t>
            </a:r>
            <a:r>
              <a:rPr lang="en-US" altLang="en-US" sz="2000" baseline="-25000" dirty="0" smtClean="0"/>
              <a:t>K</a:t>
            </a:r>
            <a:r>
              <a:rPr lang="en-US" altLang="en-US" sz="2000" dirty="0" smtClean="0"/>
              <a:t>), where </a:t>
            </a:r>
            <a:r>
              <a:rPr lang="en-US" altLang="en-US" sz="2000" dirty="0" err="1" smtClean="0"/>
              <a:t>V</a:t>
            </a:r>
            <a:r>
              <a:rPr lang="en-US" altLang="en-US" sz="2000" baseline="-25000" dirty="0" err="1" smtClean="0"/>
              <a:t>mem</a:t>
            </a:r>
            <a:r>
              <a:rPr lang="en-US" altLang="en-US" sz="2000" dirty="0" smtClean="0"/>
              <a:t> is the membrane potential.</a:t>
            </a:r>
          </a:p>
          <a:p>
            <a:pPr eaLnBrk="1" hangingPunct="1"/>
            <a:endParaRPr lang="en-US" altLang="en-US" sz="2000" dirty="0" smtClean="0"/>
          </a:p>
          <a:p>
            <a:pPr eaLnBrk="1" hangingPunct="1"/>
            <a:r>
              <a:rPr lang="en-US" altLang="en-US" sz="2000" dirty="0" smtClean="0"/>
              <a:t>Solving for </a:t>
            </a:r>
            <a:r>
              <a:rPr lang="en-US" altLang="en-US" sz="2000" dirty="0" err="1" smtClean="0"/>
              <a:t>V</a:t>
            </a:r>
            <a:r>
              <a:rPr lang="en-US" altLang="en-US" sz="2000" baseline="-25000" dirty="0" err="1" smtClean="0"/>
              <a:t>mem</a:t>
            </a:r>
            <a:r>
              <a:rPr lang="en-US" altLang="en-US" sz="2000" dirty="0" smtClean="0"/>
              <a:t> gives </a:t>
            </a:r>
            <a:r>
              <a:rPr lang="en-US" altLang="en-US" sz="2400" b="1" dirty="0" err="1" smtClean="0"/>
              <a:t>V</a:t>
            </a:r>
            <a:r>
              <a:rPr lang="en-US" altLang="en-US" sz="2400" b="1" baseline="-25000" dirty="0" err="1" smtClean="0"/>
              <a:t>mem</a:t>
            </a:r>
            <a:r>
              <a:rPr lang="en-US" altLang="en-US" sz="2400" b="1" dirty="0" smtClean="0"/>
              <a:t>=(</a:t>
            </a:r>
            <a:r>
              <a:rPr lang="en-US" altLang="en-US" sz="2400" b="1" dirty="0" err="1" smtClean="0"/>
              <a:t>g</a:t>
            </a:r>
            <a:r>
              <a:rPr lang="en-US" altLang="en-US" sz="2400" b="1" baseline="-25000" dirty="0" err="1" smtClean="0"/>
              <a:t>Na</a:t>
            </a:r>
            <a:r>
              <a:rPr lang="en-US" altLang="en-US" sz="2400" b="1" dirty="0" err="1" smtClean="0"/>
              <a:t>E</a:t>
            </a:r>
            <a:r>
              <a:rPr lang="en-US" altLang="en-US" sz="2400" b="1" baseline="-25000" dirty="0" err="1" smtClean="0"/>
              <a:t>Na</a:t>
            </a:r>
            <a:r>
              <a:rPr lang="en-US" altLang="en-US" sz="2400" b="1" dirty="0" err="1" smtClean="0"/>
              <a:t>+g</a:t>
            </a:r>
            <a:r>
              <a:rPr lang="en-US" altLang="en-US" sz="2400" b="1" baseline="-25000" dirty="0" err="1" smtClean="0"/>
              <a:t>K</a:t>
            </a:r>
            <a:r>
              <a:rPr lang="en-US" altLang="en-US" sz="2400" b="1" dirty="0" err="1" smtClean="0"/>
              <a:t>E</a:t>
            </a:r>
            <a:r>
              <a:rPr lang="en-US" altLang="en-US" sz="2400" b="1" baseline="-25000" dirty="0" err="1" smtClean="0"/>
              <a:t>K</a:t>
            </a:r>
            <a:r>
              <a:rPr lang="en-US" altLang="en-US" sz="2400" b="1" dirty="0" smtClean="0"/>
              <a:t>)/(</a:t>
            </a:r>
            <a:r>
              <a:rPr lang="en-US" altLang="en-US" sz="2400" b="1" dirty="0" err="1" smtClean="0"/>
              <a:t>g</a:t>
            </a:r>
            <a:r>
              <a:rPr lang="en-US" altLang="en-US" sz="2400" b="1" baseline="-25000" dirty="0" err="1" smtClean="0"/>
              <a:t>Na</a:t>
            </a:r>
            <a:r>
              <a:rPr lang="en-US" altLang="en-US" sz="2400" b="1" dirty="0" err="1" smtClean="0"/>
              <a:t>+g</a:t>
            </a:r>
            <a:r>
              <a:rPr lang="en-US" altLang="en-US" sz="2400" b="1" baseline="-25000" dirty="0" err="1" smtClean="0"/>
              <a:t>K</a:t>
            </a:r>
            <a:r>
              <a:rPr lang="en-US" altLang="en-US" sz="2400" b="1" dirty="0" smtClean="0"/>
              <a:t>) </a:t>
            </a:r>
            <a:r>
              <a:rPr lang="en-US" altLang="en-US" sz="2000" dirty="0" smtClean="0"/>
              <a:t>(weighted average)</a:t>
            </a:r>
          </a:p>
          <a:p>
            <a:pPr eaLnBrk="1" hangingPunct="1"/>
            <a:r>
              <a:rPr lang="en-US" altLang="en-US" sz="2000" dirty="0" smtClean="0"/>
              <a:t>If </a:t>
            </a:r>
            <a:r>
              <a:rPr lang="en-US" altLang="en-US" sz="2000" dirty="0" err="1" smtClean="0"/>
              <a:t>E</a:t>
            </a:r>
            <a:r>
              <a:rPr lang="en-US" altLang="en-US" sz="2000" baseline="-25000" dirty="0" err="1" smtClean="0"/>
              <a:t>Na</a:t>
            </a:r>
            <a:r>
              <a:rPr lang="en-US" altLang="en-US" sz="2000" dirty="0" smtClean="0"/>
              <a:t>=+60 mV and E</a:t>
            </a:r>
            <a:r>
              <a:rPr lang="en-US" altLang="en-US" sz="2000" baseline="-25000" dirty="0" smtClean="0"/>
              <a:t>K</a:t>
            </a:r>
            <a:r>
              <a:rPr lang="en-US" altLang="en-US" sz="2000" dirty="0" smtClean="0"/>
              <a:t>=-90 mV and </a:t>
            </a:r>
            <a:r>
              <a:rPr lang="en-US" altLang="en-US" sz="2000" dirty="0" err="1" smtClean="0"/>
              <a:t>g</a:t>
            </a:r>
            <a:r>
              <a:rPr lang="en-US" altLang="en-US" sz="2000" baseline="-25000" dirty="0" err="1" smtClean="0"/>
              <a:t>K</a:t>
            </a:r>
            <a:r>
              <a:rPr lang="en-US" altLang="en-US" sz="2000" dirty="0" smtClean="0"/>
              <a:t>/</a:t>
            </a:r>
            <a:r>
              <a:rPr lang="en-US" altLang="en-US" sz="2000" dirty="0" err="1" smtClean="0"/>
              <a:t>g</a:t>
            </a:r>
            <a:r>
              <a:rPr lang="en-US" altLang="en-US" sz="2000" baseline="-25000" dirty="0" err="1" smtClean="0"/>
              <a:t>Na</a:t>
            </a:r>
            <a:r>
              <a:rPr lang="en-US" altLang="en-US" sz="2000" dirty="0" smtClean="0"/>
              <a:t>=5/1, </a:t>
            </a:r>
            <a:r>
              <a:rPr lang="en-US" altLang="en-US" sz="2000" dirty="0" err="1" smtClean="0"/>
              <a:t>V</a:t>
            </a:r>
            <a:r>
              <a:rPr lang="en-US" altLang="en-US" sz="2000" baseline="-25000" dirty="0" err="1" smtClean="0"/>
              <a:t>mem</a:t>
            </a:r>
            <a:r>
              <a:rPr lang="en-US" altLang="en-US" sz="2000" dirty="0" smtClean="0"/>
              <a:t>= -65 mV, which is near the resting potential of many neurons </a:t>
            </a:r>
            <a:endParaRPr lang="en-US" altLang="en-US" sz="2000" b="1" dirty="0" smtClean="0"/>
          </a:p>
          <a:p>
            <a:pPr eaLnBrk="1" hangingPunct="1"/>
            <a:endParaRPr lang="en-US" altLang="en-US" sz="2000" b="1" dirty="0" smtClean="0"/>
          </a:p>
        </p:txBody>
      </p:sp>
    </p:spTree>
    <p:extLst>
      <p:ext uri="{BB962C8B-B14F-4D97-AF65-F5344CB8AC3E}">
        <p14:creationId xmlns:p14="http://schemas.microsoft.com/office/powerpoint/2010/main" val="29664513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0" y="-98425"/>
            <a:ext cx="9097963" cy="1143000"/>
          </a:xfrm>
        </p:spPr>
        <p:txBody>
          <a:bodyPr>
            <a:normAutofit fontScale="90000"/>
          </a:bodyPr>
          <a:lstStyle/>
          <a:p>
            <a:pPr eaLnBrk="1" hangingPunct="1">
              <a:defRPr/>
            </a:pPr>
            <a:r>
              <a:rPr lang="en-US" sz="3600" u="sng" dirty="0" smtClean="0"/>
              <a:t>GPCR Activation and Various Intracellular Signals</a:t>
            </a:r>
          </a:p>
        </p:txBody>
      </p:sp>
      <p:sp>
        <p:nvSpPr>
          <p:cNvPr id="7171" name="Footer Placeholder 9"/>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 2013 John Wiley &amp; Sons, Inc. All rights reserved.</a:t>
            </a:r>
          </a:p>
        </p:txBody>
      </p:sp>
      <p:pic>
        <p:nvPicPr>
          <p:cNvPr id="7172" name="Picture 10" descr="karp7_tab_15_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888" y="1128713"/>
            <a:ext cx="8912225"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3"/>
          <p:cNvSpPr txBox="1">
            <a:spLocks noChangeArrowheads="1"/>
          </p:cNvSpPr>
          <p:nvPr/>
        </p:nvSpPr>
        <p:spPr bwMode="auto">
          <a:xfrm>
            <a:off x="228600" y="4114800"/>
            <a:ext cx="8686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r>
              <a:rPr lang="en-US" altLang="en-US" sz="2000"/>
              <a:t>GPCRs as a group can activate </a:t>
            </a:r>
            <a:r>
              <a:rPr lang="en-US" altLang="en-US" sz="2000" u="sng"/>
              <a:t>a variety of effectors</a:t>
            </a:r>
            <a:r>
              <a:rPr lang="en-US" altLang="en-US" sz="2000"/>
              <a:t>, but an individual GPCR typically activates one 1-2 effectors</a:t>
            </a:r>
          </a:p>
          <a:p>
            <a:pPr eaLnBrk="1" hangingPunct="1"/>
            <a:r>
              <a:rPr lang="en-US" altLang="en-US" sz="2000"/>
              <a:t>Very diverse activities across all body systems</a:t>
            </a:r>
          </a:p>
          <a:p>
            <a:pPr eaLnBrk="1" hangingPunct="1"/>
            <a:r>
              <a:rPr lang="en-US" altLang="en-US" sz="2000"/>
              <a:t>Natural ligands: hormones (both plant and animal), neurotransmitters, opium derivatives, chemoattractants (odorants, tastants), and photons. </a:t>
            </a:r>
          </a:p>
          <a:p>
            <a:pPr eaLnBrk="1" hangingPunct="1">
              <a:lnSpc>
                <a:spcPct val="80000"/>
              </a:lnSpc>
            </a:pPr>
            <a:endParaRPr lang="en-US" altLang="en-US" sz="2000"/>
          </a:p>
        </p:txBody>
      </p:sp>
    </p:spTree>
    <p:extLst>
      <p:ext uri="{BB962C8B-B14F-4D97-AF65-F5344CB8AC3E}">
        <p14:creationId xmlns:p14="http://schemas.microsoft.com/office/powerpoint/2010/main" val="2086687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57200" y="274638"/>
            <a:ext cx="8229600" cy="639762"/>
          </a:xfrm>
        </p:spPr>
        <p:txBody>
          <a:bodyPr/>
          <a:lstStyle/>
          <a:p>
            <a:pPr eaLnBrk="1" hangingPunct="1"/>
            <a:r>
              <a:rPr lang="en-US" altLang="en-US" sz="3200" u="sng" smtClean="0"/>
              <a:t>Second Messengers</a:t>
            </a:r>
          </a:p>
        </p:txBody>
      </p:sp>
      <p:sp>
        <p:nvSpPr>
          <p:cNvPr id="9219" name="Rectangle 3"/>
          <p:cNvSpPr>
            <a:spLocks noGrp="1" noChangeArrowheads="1"/>
          </p:cNvSpPr>
          <p:nvPr>
            <p:ph type="body" idx="4294967295"/>
          </p:nvPr>
        </p:nvSpPr>
        <p:spPr>
          <a:xfrm>
            <a:off x="457200" y="1066800"/>
            <a:ext cx="8229600" cy="5006975"/>
          </a:xfrm>
        </p:spPr>
        <p:txBody>
          <a:bodyPr>
            <a:normAutofit lnSpcReduction="10000"/>
          </a:bodyPr>
          <a:lstStyle/>
          <a:p>
            <a:pPr eaLnBrk="1" hangingPunct="1"/>
            <a:r>
              <a:rPr lang="en-US" altLang="en-US" sz="2400" smtClean="0"/>
              <a:t>Activated by an effector that has been activated by first messenger (ligand) or the transduction of the ligand binding, such as activation of a G-protein by a ligand-activated receptor.</a:t>
            </a:r>
          </a:p>
          <a:p>
            <a:pPr eaLnBrk="1" hangingPunct="1">
              <a:buFontTx/>
              <a:buNone/>
            </a:pPr>
            <a:r>
              <a:rPr lang="en-US" altLang="en-US" sz="2400" u="sng" smtClean="0"/>
              <a:t>Examples include:</a:t>
            </a:r>
          </a:p>
          <a:p>
            <a:pPr eaLnBrk="1" hangingPunct="1"/>
            <a:r>
              <a:rPr lang="en-US" altLang="en-US" sz="2400" smtClean="0"/>
              <a:t>cAMP, </a:t>
            </a:r>
          </a:p>
          <a:p>
            <a:pPr eaLnBrk="1" hangingPunct="1"/>
            <a:r>
              <a:rPr lang="en-US" altLang="en-US" sz="2400" smtClean="0"/>
              <a:t>Ca++, </a:t>
            </a:r>
          </a:p>
          <a:p>
            <a:pPr eaLnBrk="1" hangingPunct="1"/>
            <a:r>
              <a:rPr lang="en-US" altLang="en-US" sz="2400" smtClean="0"/>
              <a:t>Phosphoinositides, such as PIP2 </a:t>
            </a:r>
          </a:p>
          <a:p>
            <a:pPr eaLnBrk="1" hangingPunct="1"/>
            <a:r>
              <a:rPr lang="en-US" altLang="en-US" sz="2400" smtClean="0"/>
              <a:t>Inositol trisphosphate (IP3)</a:t>
            </a:r>
          </a:p>
          <a:p>
            <a:pPr eaLnBrk="1" hangingPunct="1"/>
            <a:r>
              <a:rPr lang="en-US" altLang="en-US" sz="2400" smtClean="0"/>
              <a:t>Diacylgycerol (DAG)</a:t>
            </a:r>
          </a:p>
          <a:p>
            <a:pPr eaLnBrk="1" hangingPunct="1"/>
            <a:r>
              <a:rPr lang="en-US" altLang="en-US" sz="2400" smtClean="0"/>
              <a:t>Cyclic GMP (cGMP, mostly in vision)</a:t>
            </a:r>
          </a:p>
          <a:p>
            <a:pPr eaLnBrk="1" hangingPunct="1"/>
            <a:r>
              <a:rPr lang="en-US" altLang="en-US" sz="2400" smtClean="0"/>
              <a:t>Nitric oxide</a:t>
            </a:r>
          </a:p>
          <a:p>
            <a:pPr eaLnBrk="1" hangingPunct="1"/>
            <a:endParaRPr lang="en-US" altLang="en-US" sz="2400" smtClean="0"/>
          </a:p>
        </p:txBody>
      </p:sp>
    </p:spTree>
    <p:extLst>
      <p:ext uri="{BB962C8B-B14F-4D97-AF65-F5344CB8AC3E}">
        <p14:creationId xmlns:p14="http://schemas.microsoft.com/office/powerpoint/2010/main" val="4656402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a:xfrm>
            <a:off x="457200" y="133350"/>
            <a:ext cx="8229600" cy="700088"/>
          </a:xfrm>
        </p:spPr>
        <p:txBody>
          <a:bodyPr/>
          <a:lstStyle/>
          <a:p>
            <a:pPr eaLnBrk="1" hangingPunct="1"/>
            <a:r>
              <a:rPr lang="en-US" altLang="en-US" sz="3600" u="sng" smtClean="0"/>
              <a:t>cAMP</a:t>
            </a:r>
            <a:endParaRPr lang="en-US" altLang="en-US" sz="3600" smtClean="0">
              <a:solidFill>
                <a:srgbClr val="0000FF"/>
              </a:solidFill>
            </a:endParaRPr>
          </a:p>
        </p:txBody>
      </p:sp>
      <p:sp>
        <p:nvSpPr>
          <p:cNvPr id="10243" name="Footer Placeholder 12"/>
          <p:cNvSpPr>
            <a:spLocks noGrp="1"/>
          </p:cNvSpPr>
          <p:nvPr>
            <p:ph type="ftr" sz="quarter" idx="11"/>
          </p:nvPr>
        </p:nvSpPr>
        <p:spPr bwMode="auto">
          <a:xfrm>
            <a:off x="3203575" y="64643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rPr>
              <a:t>© 2013 John Wiley &amp; Sons, Inc. All rights reserved.</a:t>
            </a:r>
          </a:p>
        </p:txBody>
      </p:sp>
      <p:pic>
        <p:nvPicPr>
          <p:cNvPr id="10244" name="Picture 13" descr="karp7_fig_15_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25" y="990600"/>
            <a:ext cx="4151313"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2"/>
          <p:cNvSpPr txBox="1">
            <a:spLocks noChangeArrowheads="1"/>
          </p:cNvSpPr>
          <p:nvPr/>
        </p:nvSpPr>
        <p:spPr bwMode="auto">
          <a:xfrm>
            <a:off x="4465638" y="990600"/>
            <a:ext cx="3733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b="1"/>
              <a:t>Adenylyl cyclase catalyzes formation of cyclic AMP</a:t>
            </a:r>
          </a:p>
        </p:txBody>
      </p:sp>
      <p:sp>
        <p:nvSpPr>
          <p:cNvPr id="10246" name="TextBox 1"/>
          <p:cNvSpPr txBox="1">
            <a:spLocks noChangeArrowheads="1"/>
          </p:cNvSpPr>
          <p:nvPr/>
        </p:nvSpPr>
        <p:spPr bwMode="auto">
          <a:xfrm>
            <a:off x="152400" y="3498850"/>
            <a:ext cx="1898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latin typeface="Arial" charset="0"/>
              </a:rPr>
              <a:t>Precursor is ATP</a:t>
            </a:r>
          </a:p>
        </p:txBody>
      </p:sp>
      <p:sp>
        <p:nvSpPr>
          <p:cNvPr id="10247" name="TextBox 3"/>
          <p:cNvSpPr txBox="1">
            <a:spLocks noChangeArrowheads="1"/>
          </p:cNvSpPr>
          <p:nvPr/>
        </p:nvSpPr>
        <p:spPr bwMode="auto">
          <a:xfrm>
            <a:off x="4765675" y="135572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endParaRPr lang="en-US" altLang="en-US" sz="1800">
              <a:latin typeface="Arial" charset="0"/>
            </a:endParaRPr>
          </a:p>
        </p:txBody>
      </p:sp>
      <p:sp>
        <p:nvSpPr>
          <p:cNvPr id="10248" name="TextBox 4"/>
          <p:cNvSpPr txBox="1">
            <a:spLocks noChangeArrowheads="1"/>
          </p:cNvSpPr>
          <p:nvPr/>
        </p:nvSpPr>
        <p:spPr bwMode="auto">
          <a:xfrm>
            <a:off x="5486400" y="4235450"/>
            <a:ext cx="3382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600">
                <a:latin typeface="Arial" charset="0"/>
              </a:rPr>
              <a:t>Unstable: A </a:t>
            </a:r>
            <a:r>
              <a:rPr lang="en-US" altLang="en-US" sz="1600" b="1">
                <a:latin typeface="Arial" charset="0"/>
              </a:rPr>
              <a:t>phosphodiesterase</a:t>
            </a:r>
            <a:r>
              <a:rPr lang="en-US" altLang="en-US" sz="1600">
                <a:latin typeface="Arial" charset="0"/>
              </a:rPr>
              <a:t> breaks cAMP down to 5’ AMP</a:t>
            </a:r>
          </a:p>
        </p:txBody>
      </p:sp>
      <p:sp>
        <p:nvSpPr>
          <p:cNvPr id="8" name="TextBox 7"/>
          <p:cNvSpPr txBox="1"/>
          <p:nvPr/>
        </p:nvSpPr>
        <p:spPr>
          <a:xfrm>
            <a:off x="5486400" y="4800600"/>
            <a:ext cx="3581400" cy="16319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1">
              <a:defRPr/>
            </a:pPr>
            <a:r>
              <a:rPr lang="en-US" sz="2000" dirty="0"/>
              <a:t>Once formed, </a:t>
            </a:r>
            <a:r>
              <a:rPr lang="en-US" sz="2000" dirty="0" err="1"/>
              <a:t>cAMP</a:t>
            </a:r>
            <a:r>
              <a:rPr lang="en-US" sz="2000" dirty="0"/>
              <a:t> molecules diffuse into the cytoplasm where they bind a </a:t>
            </a:r>
            <a:r>
              <a:rPr lang="en-US" sz="2000" dirty="0" err="1"/>
              <a:t>cAMP</a:t>
            </a:r>
            <a:r>
              <a:rPr lang="en-US" sz="2000" dirty="0"/>
              <a:t>-dependent protein kinase </a:t>
            </a:r>
          </a:p>
          <a:p>
            <a:pPr marL="0" lvl="1">
              <a:defRPr/>
            </a:pPr>
            <a:r>
              <a:rPr lang="en-US" sz="2000" b="1" dirty="0"/>
              <a:t>(protein kinase A, PKA).</a:t>
            </a:r>
          </a:p>
        </p:txBody>
      </p:sp>
      <p:sp>
        <p:nvSpPr>
          <p:cNvPr id="12" name="Right Arrow 11"/>
          <p:cNvSpPr/>
          <p:nvPr/>
        </p:nvSpPr>
        <p:spPr>
          <a:xfrm rot="1154523">
            <a:off x="4602163" y="4518025"/>
            <a:ext cx="879475" cy="636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endParaRPr lang="en-US" altLang="en-US">
              <a:solidFill>
                <a:srgbClr val="FFFFFF"/>
              </a:solidFill>
              <a:latin typeface="Calibri" pitchFamily="34" charset="0"/>
            </a:endParaRPr>
          </a:p>
        </p:txBody>
      </p:sp>
      <p:sp>
        <p:nvSpPr>
          <p:cNvPr id="16" name="Rounded Rectangle 15"/>
          <p:cNvSpPr/>
          <p:nvPr/>
        </p:nvSpPr>
        <p:spPr>
          <a:xfrm>
            <a:off x="4533900" y="1752600"/>
            <a:ext cx="2247900" cy="914400"/>
          </a:xfrm>
          <a:prstGeom prst="roundRect">
            <a:avLst/>
          </a:prstGeom>
          <a:solidFill>
            <a:schemeClr val="accent3"/>
          </a:solidFill>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3600" b="1" dirty="0"/>
              <a:t>= Effector </a:t>
            </a:r>
          </a:p>
        </p:txBody>
      </p:sp>
      <p:sp>
        <p:nvSpPr>
          <p:cNvPr id="13" name="Rounded Rectangle 12"/>
          <p:cNvSpPr/>
          <p:nvPr/>
        </p:nvSpPr>
        <p:spPr>
          <a:xfrm>
            <a:off x="4191000" y="3313113"/>
            <a:ext cx="3481388" cy="914400"/>
          </a:xfrm>
          <a:prstGeom prst="roundRect">
            <a:avLst/>
          </a:prstGeom>
          <a:solidFill>
            <a:srgbClr val="FFC000"/>
          </a:solidFill>
          <a:ln>
            <a:solidFill>
              <a:srgbClr val="FFC0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3600" b="1" dirty="0"/>
              <a:t>= 2</a:t>
            </a:r>
            <a:r>
              <a:rPr lang="en-US" sz="3600" b="1" baseline="30000" dirty="0"/>
              <a:t>nd</a:t>
            </a:r>
            <a:r>
              <a:rPr lang="en-US" sz="3600" b="1" dirty="0"/>
              <a:t> messenger </a:t>
            </a:r>
          </a:p>
        </p:txBody>
      </p:sp>
    </p:spTree>
    <p:extLst>
      <p:ext uri="{BB962C8B-B14F-4D97-AF65-F5344CB8AC3E}">
        <p14:creationId xmlns:p14="http://schemas.microsoft.com/office/powerpoint/2010/main" val="1840947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107950"/>
            <a:ext cx="8229600" cy="715963"/>
          </a:xfrm>
        </p:spPr>
        <p:txBody>
          <a:bodyPr/>
          <a:lstStyle/>
          <a:p>
            <a:r>
              <a:rPr lang="en-US" altLang="en-US" sz="3200" u="sng" smtClean="0"/>
              <a:t>Amplification by GPCR Activation</a:t>
            </a:r>
          </a:p>
        </p:txBody>
      </p:sp>
      <p:sp>
        <p:nvSpPr>
          <p:cNvPr id="12291" name="Rectangle 4"/>
          <p:cNvSpPr>
            <a:spLocks noChangeArrowheads="1"/>
          </p:cNvSpPr>
          <p:nvPr/>
        </p:nvSpPr>
        <p:spPr bwMode="auto">
          <a:xfrm>
            <a:off x="4198938" y="3244850"/>
            <a:ext cx="746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800">
                <a:latin typeface="Arial" charset="0"/>
              </a:rPr>
              <a:t>photo</a:t>
            </a:r>
          </a:p>
        </p:txBody>
      </p:sp>
      <p:pic>
        <p:nvPicPr>
          <p:cNvPr id="12292" name="Picture 2" descr="U:\Personal\Downloads\photo.JPG"/>
          <p:cNvPicPr>
            <a:picLocks noChangeAspect="1" noChangeArrowheads="1"/>
          </p:cNvPicPr>
          <p:nvPr/>
        </p:nvPicPr>
        <p:blipFill>
          <a:blip r:embed="rId3">
            <a:extLst>
              <a:ext uri="{28A0092B-C50C-407E-A947-70E740481C1C}">
                <a14:useLocalDpi xmlns:a14="http://schemas.microsoft.com/office/drawing/2010/main" val="0"/>
              </a:ext>
            </a:extLst>
          </a:blip>
          <a:srcRect t="9743" b="8833"/>
          <a:stretch>
            <a:fillRect/>
          </a:stretch>
        </p:blipFill>
        <p:spPr bwMode="auto">
          <a:xfrm>
            <a:off x="1905000" y="889000"/>
            <a:ext cx="5273675"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5"/>
          <p:cNvSpPr txBox="1">
            <a:spLocks noChangeArrowheads="1"/>
          </p:cNvSpPr>
          <p:nvPr/>
        </p:nvSpPr>
        <p:spPr bwMode="auto">
          <a:xfrm>
            <a:off x="6262688" y="6548438"/>
            <a:ext cx="32845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400">
                <a:latin typeface="Arial" charset="0"/>
              </a:rPr>
              <a:t>Becker et al., </a:t>
            </a:r>
            <a:r>
              <a:rPr lang="en-US" altLang="en-US" sz="1400" u="sng">
                <a:latin typeface="Arial" charset="0"/>
              </a:rPr>
              <a:t>The World of the Cell</a:t>
            </a:r>
          </a:p>
        </p:txBody>
      </p:sp>
    </p:spTree>
    <p:extLst>
      <p:ext uri="{BB962C8B-B14F-4D97-AF65-F5344CB8AC3E}">
        <p14:creationId xmlns:p14="http://schemas.microsoft.com/office/powerpoint/2010/main" val="40870769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457200" y="152400"/>
            <a:ext cx="8229600" cy="715963"/>
          </a:xfrm>
        </p:spPr>
        <p:txBody>
          <a:bodyPr rtlCol="0">
            <a:normAutofit fontScale="90000"/>
          </a:bodyPr>
          <a:lstStyle/>
          <a:p>
            <a:pPr eaLnBrk="1" fontAlgn="auto" hangingPunct="1">
              <a:spcAft>
                <a:spcPts val="0"/>
              </a:spcAft>
              <a:defRPr/>
            </a:pPr>
            <a:r>
              <a:rPr lang="en-US" sz="2800" dirty="0" smtClean="0"/>
              <a:t>Ligand binding to the GPCR shifts the receptor conformation to allow the G-protein to bind</a:t>
            </a:r>
          </a:p>
        </p:txBody>
      </p:sp>
      <p:sp>
        <p:nvSpPr>
          <p:cNvPr id="28675" name="Rectangle 3"/>
          <p:cNvSpPr>
            <a:spLocks noGrp="1" noChangeArrowheads="1"/>
          </p:cNvSpPr>
          <p:nvPr>
            <p:ph type="body" idx="4294967295"/>
          </p:nvPr>
        </p:nvSpPr>
        <p:spPr>
          <a:xfrm>
            <a:off x="4343400" y="1295400"/>
            <a:ext cx="4572000" cy="4830763"/>
          </a:xfrm>
        </p:spPr>
        <p:txBody>
          <a:bodyPr/>
          <a:lstStyle/>
          <a:p>
            <a:pPr eaLnBrk="1" hangingPunct="1"/>
            <a:r>
              <a:rPr lang="en-US" altLang="en-US" sz="2000" smtClean="0"/>
              <a:t>Once the ligand is bound, the affinity for the G-protein increases</a:t>
            </a:r>
          </a:p>
          <a:p>
            <a:pPr eaLnBrk="1" hangingPunct="1"/>
            <a:r>
              <a:rPr lang="en-US" altLang="en-US" sz="2000" smtClean="0"/>
              <a:t>At this point the G-protein has a bound GDP.</a:t>
            </a:r>
          </a:p>
          <a:p>
            <a:pPr eaLnBrk="1" hangingPunct="1"/>
            <a:r>
              <a:rPr lang="en-US" altLang="en-US" sz="2000" smtClean="0"/>
              <a:t>The GDP is bound to a trimeric protein complex consisting of alpha, beta, and gamma subunits</a:t>
            </a:r>
          </a:p>
          <a:p>
            <a:pPr eaLnBrk="1" hangingPunct="1"/>
            <a:r>
              <a:rPr lang="en-US" altLang="en-US" sz="2000" smtClean="0"/>
              <a:t>Once bound to the receptor, GTP displaces GDP.</a:t>
            </a:r>
          </a:p>
          <a:p>
            <a:pPr eaLnBrk="1" hangingPunct="1"/>
            <a:r>
              <a:rPr lang="en-US" altLang="en-US" sz="2000" b="1" smtClean="0"/>
              <a:t>A single activated receptor can activate many GDP-G-protein complexes, which can amplify a signal</a:t>
            </a:r>
          </a:p>
        </p:txBody>
      </p:sp>
      <p:pic>
        <p:nvPicPr>
          <p:cNvPr id="16388" name="Picture 4" descr="figure 15-05 part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95400"/>
            <a:ext cx="4295775"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632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28600" y="198438"/>
            <a:ext cx="8686800" cy="792162"/>
          </a:xfrm>
        </p:spPr>
        <p:txBody>
          <a:bodyPr rtlCol="0">
            <a:normAutofit fontScale="90000"/>
          </a:bodyPr>
          <a:lstStyle/>
          <a:p>
            <a:pPr eaLnBrk="1" fontAlgn="auto" hangingPunct="1">
              <a:spcAft>
                <a:spcPts val="0"/>
              </a:spcAft>
              <a:defRPr/>
            </a:pPr>
            <a:r>
              <a:rPr lang="en-US" sz="2800" dirty="0" smtClean="0"/>
              <a:t>With GTP bound, the </a:t>
            </a:r>
            <a:r>
              <a:rPr lang="el-GR" sz="2800" dirty="0" smtClean="0"/>
              <a:t>α</a:t>
            </a:r>
            <a:r>
              <a:rPr lang="en-US" sz="2800" dirty="0" smtClean="0"/>
              <a:t> subunit dissociates and moves in the membrane to an effector molecule</a:t>
            </a:r>
          </a:p>
        </p:txBody>
      </p:sp>
      <p:sp>
        <p:nvSpPr>
          <p:cNvPr id="29699" name="Rectangle 3"/>
          <p:cNvSpPr>
            <a:spLocks noGrp="1" noChangeArrowheads="1"/>
          </p:cNvSpPr>
          <p:nvPr>
            <p:ph type="body" idx="4294967295"/>
          </p:nvPr>
        </p:nvSpPr>
        <p:spPr>
          <a:xfrm>
            <a:off x="4572000" y="1600200"/>
            <a:ext cx="4343400" cy="4525963"/>
          </a:xfrm>
        </p:spPr>
        <p:txBody>
          <a:bodyPr/>
          <a:lstStyle/>
          <a:p>
            <a:pPr eaLnBrk="1" hangingPunct="1"/>
            <a:r>
              <a:rPr lang="en-US" altLang="en-US" sz="2000" smtClean="0"/>
              <a:t>The </a:t>
            </a:r>
            <a:r>
              <a:rPr lang="el-GR" altLang="en-US" sz="2000" smtClean="0"/>
              <a:t>α</a:t>
            </a:r>
            <a:r>
              <a:rPr lang="en-US" altLang="en-US" sz="2000" smtClean="0"/>
              <a:t> and </a:t>
            </a:r>
            <a:r>
              <a:rPr lang="el-GR" altLang="en-US" sz="2000" smtClean="0"/>
              <a:t>β</a:t>
            </a:r>
            <a:r>
              <a:rPr lang="en-US" altLang="en-US" sz="2000" smtClean="0"/>
              <a:t>/</a:t>
            </a:r>
            <a:r>
              <a:rPr lang="el-GR" altLang="en-US" sz="2000" smtClean="0"/>
              <a:t> γ</a:t>
            </a:r>
            <a:r>
              <a:rPr lang="en-US" altLang="en-US" sz="2000" smtClean="0"/>
              <a:t> subunits break into 2</a:t>
            </a:r>
          </a:p>
          <a:p>
            <a:pPr eaLnBrk="1" hangingPunct="1"/>
            <a:r>
              <a:rPr lang="en-US" altLang="en-US" sz="2000" smtClean="0"/>
              <a:t>Subunits are held in membrane by covalent linkages to fatty acids</a:t>
            </a:r>
          </a:p>
          <a:p>
            <a:pPr eaLnBrk="1" hangingPunct="1"/>
            <a:r>
              <a:rPr lang="el-GR" altLang="en-US" sz="2000" smtClean="0"/>
              <a:t>α</a:t>
            </a:r>
            <a:r>
              <a:rPr lang="en-US" altLang="en-US" sz="2000" smtClean="0"/>
              <a:t> subunit (G</a:t>
            </a:r>
            <a:r>
              <a:rPr lang="el-GR" altLang="en-US" sz="2000" smtClean="0"/>
              <a:t>α</a:t>
            </a:r>
            <a:r>
              <a:rPr lang="en-US" altLang="en-US" sz="2000" smtClean="0"/>
              <a:t>) +GTP move to effector, which is adenylyl cylclase in this example </a:t>
            </a:r>
          </a:p>
          <a:p>
            <a:pPr eaLnBrk="1" hangingPunct="1"/>
            <a:r>
              <a:rPr lang="en-US" altLang="en-US" sz="2000" smtClean="0"/>
              <a:t>G</a:t>
            </a:r>
            <a:r>
              <a:rPr lang="el-GR" altLang="en-US" sz="2000" smtClean="0"/>
              <a:t>βγ</a:t>
            </a:r>
            <a:r>
              <a:rPr lang="en-US" altLang="en-US" sz="2000" smtClean="0"/>
              <a:t> can also bind to a separate effector in some cases</a:t>
            </a:r>
          </a:p>
        </p:txBody>
      </p:sp>
      <p:pic>
        <p:nvPicPr>
          <p:cNvPr id="17412" name="Picture 4" descr="figure 15-05 part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371600"/>
            <a:ext cx="4405313"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5"/>
          <p:cNvSpPr txBox="1">
            <a:spLocks noChangeArrowheads="1"/>
          </p:cNvSpPr>
          <p:nvPr/>
        </p:nvSpPr>
        <p:spPr bwMode="auto">
          <a:xfrm>
            <a:off x="3124200" y="2667000"/>
            <a:ext cx="106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en-US" altLang="en-US" sz="1800"/>
              <a:t>Adenylyl cyclase</a:t>
            </a:r>
          </a:p>
        </p:txBody>
      </p:sp>
      <p:sp>
        <p:nvSpPr>
          <p:cNvPr id="17414" name="Line 6"/>
          <p:cNvSpPr>
            <a:spLocks noChangeShapeType="1"/>
          </p:cNvSpPr>
          <p:nvPr/>
        </p:nvSpPr>
        <p:spPr bwMode="auto">
          <a:xfrm flipH="1" flipV="1">
            <a:off x="3657600" y="2514600"/>
            <a:ext cx="0" cy="152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5" name="Line 7"/>
          <p:cNvSpPr>
            <a:spLocks noChangeShapeType="1"/>
          </p:cNvSpPr>
          <p:nvPr/>
        </p:nvSpPr>
        <p:spPr bwMode="auto">
          <a:xfrm rot="10800000" flipH="1" flipV="1">
            <a:off x="3657600" y="3276600"/>
            <a:ext cx="0" cy="152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980535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57200" y="152400"/>
            <a:ext cx="8229600" cy="639763"/>
          </a:xfrm>
        </p:spPr>
        <p:txBody>
          <a:bodyPr/>
          <a:lstStyle/>
          <a:p>
            <a:pPr eaLnBrk="1" hangingPunct="1"/>
            <a:r>
              <a:rPr lang="en-US" altLang="en-US" sz="3200" smtClean="0"/>
              <a:t>ATP alteration creates a second messenger</a:t>
            </a:r>
          </a:p>
        </p:txBody>
      </p:sp>
      <p:sp>
        <p:nvSpPr>
          <p:cNvPr id="30723" name="Rectangle 3"/>
          <p:cNvSpPr>
            <a:spLocks noGrp="1" noChangeArrowheads="1"/>
          </p:cNvSpPr>
          <p:nvPr>
            <p:ph type="body" idx="4294967295"/>
          </p:nvPr>
        </p:nvSpPr>
        <p:spPr>
          <a:xfrm>
            <a:off x="5105400" y="1066800"/>
            <a:ext cx="4038600" cy="5059363"/>
          </a:xfrm>
        </p:spPr>
        <p:txBody>
          <a:bodyPr/>
          <a:lstStyle/>
          <a:p>
            <a:pPr eaLnBrk="1" hangingPunct="1"/>
            <a:r>
              <a:rPr lang="en-US" altLang="en-US" sz="2000" smtClean="0"/>
              <a:t>Adenylyl cyclase converts ATP to cyclic AMP (cAMP)</a:t>
            </a:r>
          </a:p>
          <a:p>
            <a:pPr eaLnBrk="1" hangingPunct="1"/>
            <a:r>
              <a:rPr lang="en-US" altLang="en-US" sz="2000" smtClean="0"/>
              <a:t>cAMP is a common second messenger</a:t>
            </a:r>
          </a:p>
          <a:p>
            <a:pPr eaLnBrk="1" hangingPunct="1"/>
            <a:r>
              <a:rPr lang="en-US" altLang="en-US" sz="2000" b="1" smtClean="0"/>
              <a:t>While the G</a:t>
            </a:r>
            <a:r>
              <a:rPr lang="el-GR" altLang="en-US" sz="2000" b="1" smtClean="0"/>
              <a:t>α</a:t>
            </a:r>
            <a:r>
              <a:rPr lang="en-US" altLang="en-US" sz="2000" b="1" smtClean="0"/>
              <a:t> unit is bound to adenylyl cyclase, it will continue to form cAMP, which is another amplification step</a:t>
            </a:r>
          </a:p>
        </p:txBody>
      </p:sp>
      <p:pic>
        <p:nvPicPr>
          <p:cNvPr id="18436" name="Picture 4" descr="figure 15-05 part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30313"/>
            <a:ext cx="5091113"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5143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457200" y="76200"/>
            <a:ext cx="8229600" cy="639763"/>
          </a:xfrm>
        </p:spPr>
        <p:txBody>
          <a:bodyPr/>
          <a:lstStyle/>
          <a:p>
            <a:pPr eaLnBrk="1" hangingPunct="1"/>
            <a:r>
              <a:rPr lang="en-US" altLang="en-US" sz="3200" smtClean="0"/>
              <a:t>GTP eventually reverts back to GDP</a:t>
            </a:r>
          </a:p>
        </p:txBody>
      </p:sp>
      <p:sp>
        <p:nvSpPr>
          <p:cNvPr id="19459" name="Rectangle 3"/>
          <p:cNvSpPr>
            <a:spLocks noGrp="1" noChangeArrowheads="1"/>
          </p:cNvSpPr>
          <p:nvPr>
            <p:ph type="body" idx="4294967295"/>
          </p:nvPr>
        </p:nvSpPr>
        <p:spPr>
          <a:xfrm>
            <a:off x="457200" y="5181600"/>
            <a:ext cx="8229600" cy="1173163"/>
          </a:xfrm>
        </p:spPr>
        <p:txBody>
          <a:bodyPr/>
          <a:lstStyle/>
          <a:p>
            <a:pPr eaLnBrk="1" hangingPunct="1"/>
            <a:r>
              <a:rPr lang="en-US" altLang="en-US" sz="2000" smtClean="0"/>
              <a:t>GTP hydrolysis usually occurs by a weak auto-catalysis</a:t>
            </a:r>
          </a:p>
          <a:p>
            <a:pPr eaLnBrk="1" hangingPunct="1"/>
            <a:r>
              <a:rPr lang="en-US" altLang="en-US" sz="2000" smtClean="0"/>
              <a:t>This terminates formation of cAMP</a:t>
            </a:r>
          </a:p>
        </p:txBody>
      </p:sp>
      <p:pic>
        <p:nvPicPr>
          <p:cNvPr id="19460" name="Picture 4" descr="figure 15-05 part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715963"/>
            <a:ext cx="45339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3217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457200" y="76200"/>
            <a:ext cx="8229600" cy="762000"/>
          </a:xfrm>
        </p:spPr>
        <p:txBody>
          <a:bodyPr>
            <a:normAutofit fontScale="90000"/>
          </a:bodyPr>
          <a:lstStyle/>
          <a:p>
            <a:pPr eaLnBrk="1" hangingPunct="1"/>
            <a:r>
              <a:rPr lang="en-US" altLang="en-US" sz="2500" smtClean="0"/>
              <a:t>GDP+G</a:t>
            </a:r>
            <a:r>
              <a:rPr lang="el-GR" altLang="en-US" sz="2500" smtClean="0"/>
              <a:t>α</a:t>
            </a:r>
            <a:r>
              <a:rPr lang="en-US" altLang="en-US" sz="2500" smtClean="0"/>
              <a:t> then dissociates from adenylyl cyclase and reforms with the G</a:t>
            </a:r>
            <a:r>
              <a:rPr lang="el-GR" altLang="en-US" sz="2500" smtClean="0"/>
              <a:t>βγ</a:t>
            </a:r>
            <a:endParaRPr lang="en-US" altLang="en-US" sz="2500" smtClean="0"/>
          </a:p>
        </p:txBody>
      </p:sp>
      <p:sp>
        <p:nvSpPr>
          <p:cNvPr id="20483" name="Rectangle 3"/>
          <p:cNvSpPr>
            <a:spLocks noGrp="1" noChangeArrowheads="1"/>
          </p:cNvSpPr>
          <p:nvPr>
            <p:ph type="body" idx="4294967295"/>
          </p:nvPr>
        </p:nvSpPr>
        <p:spPr>
          <a:xfrm>
            <a:off x="457200" y="5181600"/>
            <a:ext cx="8229600" cy="944563"/>
          </a:xfrm>
        </p:spPr>
        <p:txBody>
          <a:bodyPr/>
          <a:lstStyle/>
          <a:p>
            <a:pPr eaLnBrk="1" hangingPunct="1"/>
            <a:endParaRPr lang="en-US" altLang="en-US" sz="2000" smtClean="0"/>
          </a:p>
        </p:txBody>
      </p:sp>
      <p:pic>
        <p:nvPicPr>
          <p:cNvPr id="20484" name="Picture 4" descr="figure 15-05 part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6125" y="990600"/>
            <a:ext cx="5146675"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2586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457200" y="76200"/>
            <a:ext cx="8229600" cy="792163"/>
          </a:xfrm>
        </p:spPr>
        <p:txBody>
          <a:bodyPr rtlCol="0">
            <a:normAutofit fontScale="90000"/>
          </a:bodyPr>
          <a:lstStyle/>
          <a:p>
            <a:pPr eaLnBrk="1" fontAlgn="auto" hangingPunct="1">
              <a:spcAft>
                <a:spcPts val="0"/>
              </a:spcAft>
              <a:defRPr/>
            </a:pPr>
            <a:r>
              <a:rPr lang="en-US" sz="2800" smtClean="0"/>
              <a:t>G-protein receptor kinases (GRK) are serine-threonine kinases that desensitize GPCRs </a:t>
            </a:r>
          </a:p>
        </p:txBody>
      </p:sp>
      <p:sp>
        <p:nvSpPr>
          <p:cNvPr id="33795" name="Rectangle 3"/>
          <p:cNvSpPr>
            <a:spLocks noGrp="1" noChangeArrowheads="1"/>
          </p:cNvSpPr>
          <p:nvPr>
            <p:ph type="body" idx="4294967295"/>
          </p:nvPr>
        </p:nvSpPr>
        <p:spPr>
          <a:xfrm>
            <a:off x="76200" y="4876800"/>
            <a:ext cx="8915400" cy="1600200"/>
          </a:xfrm>
        </p:spPr>
        <p:txBody>
          <a:bodyPr/>
          <a:lstStyle/>
          <a:p>
            <a:pPr eaLnBrk="1" hangingPunct="1"/>
            <a:r>
              <a:rPr lang="en-US" altLang="en-US" sz="2000" smtClean="0"/>
              <a:t>GRKs use two ATP to phosphorylate the activated receptor.</a:t>
            </a:r>
          </a:p>
          <a:p>
            <a:pPr eaLnBrk="1" hangingPunct="1"/>
            <a:r>
              <a:rPr lang="en-US" altLang="en-US" sz="2000" b="1" smtClean="0"/>
              <a:t>Desensitization</a:t>
            </a:r>
            <a:r>
              <a:rPr lang="en-US" altLang="en-US" sz="2000" smtClean="0"/>
              <a:t> is the cessation of the receptor response despite having bound ligand (red ball represents ligand) </a:t>
            </a:r>
          </a:p>
        </p:txBody>
      </p:sp>
      <p:pic>
        <p:nvPicPr>
          <p:cNvPr id="21508" name="Picture 4" descr="figure 15-05 part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0" y="982663"/>
            <a:ext cx="4743450"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8692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rmAutofit fontScale="90000"/>
          </a:bodyPr>
          <a:lstStyle/>
          <a:p>
            <a:pPr algn="l"/>
            <a:r>
              <a:rPr lang="en-US" sz="3200" dirty="0" smtClean="0"/>
              <a:t/>
            </a:r>
            <a:br>
              <a:rPr lang="en-US" sz="3200" dirty="0" smtClean="0"/>
            </a:br>
            <a:r>
              <a:rPr lang="en-US" sz="3200" dirty="0" smtClean="0"/>
              <a:t>Clicker question: A voltage sensitive dye becomes fluorescent only when cells become more depolarized than -</a:t>
            </a:r>
            <a:r>
              <a:rPr lang="en-US" sz="3200" dirty="0" smtClean="0"/>
              <a:t>45 </a:t>
            </a:r>
            <a:r>
              <a:rPr lang="en-US" sz="3200" dirty="0" smtClean="0"/>
              <a:t>mV. If raising the extracellular potassium from  5 </a:t>
            </a:r>
            <a:r>
              <a:rPr lang="en-US" sz="3200" dirty="0" err="1" smtClean="0"/>
              <a:t>mM</a:t>
            </a:r>
            <a:r>
              <a:rPr lang="en-US" sz="3200" dirty="0" smtClean="0"/>
              <a:t> to 10 </a:t>
            </a:r>
            <a:r>
              <a:rPr lang="en-US" sz="3200" dirty="0" err="1" smtClean="0"/>
              <a:t>mM</a:t>
            </a:r>
            <a:r>
              <a:rPr lang="en-US" sz="3200" dirty="0"/>
              <a:t> </a:t>
            </a:r>
            <a:r>
              <a:rPr lang="en-US" sz="3200" dirty="0" smtClean="0"/>
              <a:t>produces fluorescence in most neurons,  what was the approximate </a:t>
            </a:r>
            <a:r>
              <a:rPr lang="en-US" sz="3200" dirty="0" smtClean="0"/>
              <a:t>resting </a:t>
            </a:r>
            <a:r>
              <a:rPr lang="en-US" sz="3200" dirty="0" smtClean="0"/>
              <a:t>potential of those neurons? </a:t>
            </a:r>
            <a:endParaRPr lang="en-US" sz="3200" dirty="0"/>
          </a:p>
        </p:txBody>
      </p:sp>
      <p:sp>
        <p:nvSpPr>
          <p:cNvPr id="3" name="Content Placeholder 2"/>
          <p:cNvSpPr>
            <a:spLocks noGrp="1"/>
          </p:cNvSpPr>
          <p:nvPr>
            <p:ph idx="1"/>
          </p:nvPr>
        </p:nvSpPr>
        <p:spPr>
          <a:xfrm>
            <a:off x="457200" y="3200400"/>
            <a:ext cx="8229600" cy="2925763"/>
          </a:xfrm>
        </p:spPr>
        <p:txBody>
          <a:bodyPr>
            <a:normAutofit/>
          </a:bodyPr>
          <a:lstStyle/>
          <a:p>
            <a:pPr marL="514350" indent="-514350">
              <a:buFont typeface="+mj-lt"/>
              <a:buAutoNum type="alphaUcPeriod"/>
            </a:pPr>
            <a:r>
              <a:rPr lang="en-US" sz="2400" dirty="0" smtClean="0"/>
              <a:t>-85 to -90 mV</a:t>
            </a:r>
          </a:p>
          <a:p>
            <a:pPr marL="514350" indent="-514350">
              <a:buFont typeface="+mj-lt"/>
              <a:buAutoNum type="alphaUcPeriod"/>
            </a:pPr>
            <a:r>
              <a:rPr lang="en-US" sz="2400" dirty="0" smtClean="0"/>
              <a:t>+85 to +90 mV</a:t>
            </a:r>
          </a:p>
          <a:p>
            <a:pPr marL="514350" indent="-514350">
              <a:buFont typeface="+mj-lt"/>
              <a:buAutoNum type="alphaUcPeriod"/>
            </a:pPr>
            <a:r>
              <a:rPr lang="en-US" sz="2400" dirty="0" smtClean="0"/>
              <a:t>-60 to -65 mV</a:t>
            </a:r>
          </a:p>
          <a:p>
            <a:pPr marL="514350" indent="-514350">
              <a:buFont typeface="+mj-lt"/>
              <a:buAutoNum type="alphaUcPeriod"/>
            </a:pPr>
            <a:r>
              <a:rPr lang="en-US" sz="2400" dirty="0" smtClean="0"/>
              <a:t>+60 to +65 mV</a:t>
            </a:r>
            <a:endParaRPr lang="en-US" sz="2400" dirty="0" smtClean="0"/>
          </a:p>
          <a:p>
            <a:pPr marL="514350" indent="-514350">
              <a:buFont typeface="+mj-lt"/>
              <a:buAutoNum type="alphaUcPeriod"/>
            </a:pPr>
            <a:endParaRPr lang="en-US" sz="2400" dirty="0"/>
          </a:p>
        </p:txBody>
      </p:sp>
    </p:spTree>
    <p:extLst>
      <p:ext uri="{BB962C8B-B14F-4D97-AF65-F5344CB8AC3E}">
        <p14:creationId xmlns:p14="http://schemas.microsoft.com/office/powerpoint/2010/main" val="1419616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457200" y="152400"/>
            <a:ext cx="8229600" cy="792163"/>
          </a:xfrm>
        </p:spPr>
        <p:txBody>
          <a:bodyPr rtlCol="0">
            <a:normAutofit fontScale="90000"/>
          </a:bodyPr>
          <a:lstStyle/>
          <a:p>
            <a:pPr eaLnBrk="1" fontAlgn="auto" hangingPunct="1">
              <a:spcAft>
                <a:spcPts val="0"/>
              </a:spcAft>
              <a:defRPr/>
            </a:pPr>
            <a:r>
              <a:rPr lang="en-US" sz="3200" smtClean="0"/>
              <a:t>Arrestin binds to the two phosphates and prevents G-protein activation</a:t>
            </a:r>
          </a:p>
        </p:txBody>
      </p:sp>
      <p:sp>
        <p:nvSpPr>
          <p:cNvPr id="34819" name="Rectangle 3"/>
          <p:cNvSpPr>
            <a:spLocks noGrp="1" noChangeArrowheads="1"/>
          </p:cNvSpPr>
          <p:nvPr>
            <p:ph type="body" idx="4294967295"/>
          </p:nvPr>
        </p:nvSpPr>
        <p:spPr>
          <a:xfrm>
            <a:off x="457200" y="4876800"/>
            <a:ext cx="8229600" cy="1981200"/>
          </a:xfrm>
        </p:spPr>
        <p:txBody>
          <a:bodyPr/>
          <a:lstStyle/>
          <a:p>
            <a:pPr eaLnBrk="1" hangingPunct="1"/>
            <a:r>
              <a:rPr lang="en-US" altLang="en-US" sz="2000" smtClean="0"/>
              <a:t>Arrestin prevents association of G-proteins with the activated receptor, so the G-protein can’t be activated by GTP.</a:t>
            </a:r>
          </a:p>
          <a:p>
            <a:pPr eaLnBrk="1" hangingPunct="1"/>
            <a:r>
              <a:rPr lang="en-US" altLang="en-US" sz="2000" smtClean="0"/>
              <a:t>Arrestin bound receptors are often removed from the membrane by endocytosis. </a:t>
            </a:r>
          </a:p>
          <a:p>
            <a:pPr eaLnBrk="1" hangingPunct="1"/>
            <a:r>
              <a:rPr lang="en-US" altLang="en-US" sz="2000" smtClean="0"/>
              <a:t>This is not an obligatory part of the cycle. </a:t>
            </a:r>
          </a:p>
        </p:txBody>
      </p:sp>
      <p:pic>
        <p:nvPicPr>
          <p:cNvPr id="22532" name="Picture 4" descr="figure 15-05 part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096963"/>
            <a:ext cx="5091113"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151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304800"/>
            <a:ext cx="8458200" cy="1143000"/>
          </a:xfrm>
        </p:spPr>
        <p:txBody>
          <a:bodyPr/>
          <a:lstStyle/>
          <a:p>
            <a:r>
              <a:rPr lang="en-US" altLang="en-US" sz="2800" smtClean="0"/>
              <a:t>Clicker question – True (A) or false (B)?</a:t>
            </a:r>
          </a:p>
        </p:txBody>
      </p:sp>
      <p:sp>
        <p:nvSpPr>
          <p:cNvPr id="21507" name="Content Placeholder 2"/>
          <p:cNvSpPr>
            <a:spLocks noGrp="1"/>
          </p:cNvSpPr>
          <p:nvPr>
            <p:ph idx="1"/>
          </p:nvPr>
        </p:nvSpPr>
        <p:spPr>
          <a:xfrm>
            <a:off x="466725" y="1447800"/>
            <a:ext cx="8305800" cy="2438400"/>
          </a:xfrm>
        </p:spPr>
        <p:txBody>
          <a:bodyPr>
            <a:normAutofit lnSpcReduction="10000"/>
          </a:bodyPr>
          <a:lstStyle/>
          <a:p>
            <a:pPr marL="457200" indent="-457200">
              <a:buFont typeface="Calibri" pitchFamily="34" charset="0"/>
              <a:buAutoNum type="arabicPeriod"/>
            </a:pPr>
            <a:r>
              <a:rPr lang="en-US" altLang="en-US" sz="2800" smtClean="0"/>
              <a:t>cAMP is an effector. </a:t>
            </a:r>
          </a:p>
          <a:p>
            <a:pPr marL="457200" indent="-457200">
              <a:buFont typeface="Calibri" pitchFamily="34" charset="0"/>
              <a:buAutoNum type="arabicPeriod"/>
            </a:pPr>
            <a:r>
              <a:rPr lang="en-US" altLang="en-US" sz="2800" smtClean="0"/>
              <a:t>Adenylyl cyclase is an effector. </a:t>
            </a:r>
          </a:p>
          <a:p>
            <a:pPr marL="457200" indent="-457200">
              <a:buFont typeface="Calibri" pitchFamily="34" charset="0"/>
              <a:buAutoNum type="arabicPeriod"/>
            </a:pPr>
            <a:r>
              <a:rPr lang="en-US" altLang="en-US" sz="2800" smtClean="0"/>
              <a:t>cAMP is synthesized when G protein is activated. </a:t>
            </a:r>
          </a:p>
          <a:p>
            <a:pPr marL="457200" indent="-457200">
              <a:buFont typeface="Calibri" pitchFamily="34" charset="0"/>
              <a:buAutoNum type="arabicPeriod"/>
            </a:pPr>
            <a:r>
              <a:rPr lang="en-US" altLang="en-US" sz="2800" smtClean="0"/>
              <a:t>Ligand bound GPCR </a:t>
            </a:r>
            <a:r>
              <a:rPr lang="en-US" altLang="en-US" sz="2800" smtClean="0">
                <a:sym typeface="Wingdings" pitchFamily="2" charset="2"/>
              </a:rPr>
              <a:t> G protein second messenger  effector </a:t>
            </a:r>
            <a:endParaRPr lang="en-US" altLang="en-US" sz="2800" smtClean="0"/>
          </a:p>
        </p:txBody>
      </p:sp>
      <p:sp>
        <p:nvSpPr>
          <p:cNvPr id="4" name="Content Placeholder 2"/>
          <p:cNvSpPr txBox="1">
            <a:spLocks/>
          </p:cNvSpPr>
          <p:nvPr/>
        </p:nvSpPr>
        <p:spPr bwMode="auto">
          <a:xfrm>
            <a:off x="419100" y="4038600"/>
            <a:ext cx="8305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Calibri" pitchFamily="34" charset="0"/>
              <a:buAutoNum type="arabicPeriod"/>
            </a:pPr>
            <a:r>
              <a:rPr lang="en-US" altLang="en-US" sz="2800"/>
              <a:t>cAMP is a </a:t>
            </a:r>
            <a:r>
              <a:rPr lang="en-US" altLang="en-US" sz="2800">
                <a:solidFill>
                  <a:srgbClr val="FF0000"/>
                </a:solidFill>
              </a:rPr>
              <a:t>second messenger</a:t>
            </a:r>
            <a:r>
              <a:rPr lang="en-US" altLang="en-US" sz="2800"/>
              <a:t>. </a:t>
            </a:r>
          </a:p>
          <a:p>
            <a:pPr>
              <a:buFont typeface="Calibri" pitchFamily="34" charset="0"/>
              <a:buAutoNum type="arabicPeriod"/>
            </a:pPr>
            <a:r>
              <a:rPr lang="en-US" altLang="en-US" sz="2800"/>
              <a:t>Adenylyl cyclase is an effector. </a:t>
            </a:r>
          </a:p>
          <a:p>
            <a:pPr>
              <a:buFont typeface="Calibri" pitchFamily="34" charset="0"/>
              <a:buAutoNum type="arabicPeriod"/>
            </a:pPr>
            <a:r>
              <a:rPr lang="en-US" altLang="en-US" sz="2800"/>
              <a:t>cAMP is synthesized when G protein is activated. </a:t>
            </a:r>
          </a:p>
          <a:p>
            <a:pPr>
              <a:buFont typeface="Calibri" pitchFamily="34" charset="0"/>
              <a:buAutoNum type="arabicPeriod"/>
            </a:pPr>
            <a:r>
              <a:rPr lang="en-US" altLang="en-US" sz="2800"/>
              <a:t>Ligand bound GPCR </a:t>
            </a:r>
            <a:r>
              <a:rPr lang="en-US" altLang="en-US" sz="2800">
                <a:sym typeface="Wingdings" pitchFamily="2" charset="2"/>
              </a:rPr>
              <a:t> G protein  </a:t>
            </a:r>
            <a:r>
              <a:rPr lang="en-US" altLang="en-US" sz="2800">
                <a:solidFill>
                  <a:srgbClr val="FF0000"/>
                </a:solidFill>
                <a:sym typeface="Wingdings" pitchFamily="2" charset="2"/>
              </a:rPr>
              <a:t>effector  second messenger</a:t>
            </a:r>
            <a:r>
              <a:rPr lang="en-US" altLang="en-US" sz="2800">
                <a:sym typeface="Wingdings" pitchFamily="2" charset="2"/>
              </a:rPr>
              <a:t> </a:t>
            </a:r>
            <a:endParaRPr lang="en-US" altLang="en-US" sz="2800"/>
          </a:p>
        </p:txBody>
      </p:sp>
    </p:spTree>
    <p:extLst>
      <p:ext uri="{BB962C8B-B14F-4D97-AF65-F5344CB8AC3E}">
        <p14:creationId xmlns:p14="http://schemas.microsoft.com/office/powerpoint/2010/main" val="1661212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507">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hidden"/>
                                      </p:to>
                                    </p:set>
                                  </p:childTnLst>
                                </p:cTn>
                              </p:par>
                            </p:childTnLst>
                          </p:cTn>
                        </p:par>
                        <p:par>
                          <p:cTn id="19" fill="hold" nodeType="afterGroup">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21507">
                                            <p:txEl>
                                              <p:pRg st="1" end="1"/>
                                            </p:txEl>
                                          </p:spTgt>
                                        </p:tgtEl>
                                        <p:attrNameLst>
                                          <p:attrName>style.visibility</p:attrName>
                                        </p:attrNameLst>
                                      </p:cBhvr>
                                      <p:to>
                                        <p:strVal val="visible"/>
                                      </p:to>
                                    </p:set>
                                    <p:animEffect transition="in" filter="wipe(left)">
                                      <p:cBhvr>
                                        <p:cTn id="22" dur="500"/>
                                        <p:tgtEl>
                                          <p:spTgt spid="2150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left)">
                                      <p:cBhvr>
                                        <p:cTn id="27" dur="500"/>
                                        <p:tgtEl>
                                          <p:spTgt spid="4">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507">
                                            <p:txEl>
                                              <p:pRg st="1" end="1"/>
                                            </p:txEl>
                                          </p:spTgt>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hidden"/>
                                      </p:to>
                                    </p:set>
                                  </p:childTnLst>
                                </p:cTn>
                              </p:par>
                            </p:childTnLst>
                          </p:cTn>
                        </p:par>
                        <p:par>
                          <p:cTn id="34" fill="hold" nodeType="afterGroup">
                            <p:stCondLst>
                              <p:cond delay="0"/>
                            </p:stCondLst>
                            <p:childTnLst>
                              <p:par>
                                <p:cTn id="35" presetID="22" presetClass="entr" presetSubtype="8" fill="hold" grpId="0" nodeType="afterEffect">
                                  <p:stCondLst>
                                    <p:cond delay="0"/>
                                  </p:stCondLst>
                                  <p:childTnLst>
                                    <p:set>
                                      <p:cBhvr>
                                        <p:cTn id="36" dur="1" fill="hold">
                                          <p:stCondLst>
                                            <p:cond delay="0"/>
                                          </p:stCondLst>
                                        </p:cTn>
                                        <p:tgtEl>
                                          <p:spTgt spid="21507">
                                            <p:txEl>
                                              <p:pRg st="2" end="2"/>
                                            </p:txEl>
                                          </p:spTgt>
                                        </p:tgtEl>
                                        <p:attrNameLst>
                                          <p:attrName>style.visibility</p:attrName>
                                        </p:attrNameLst>
                                      </p:cBhvr>
                                      <p:to>
                                        <p:strVal val="visible"/>
                                      </p:to>
                                    </p:set>
                                    <p:animEffect transition="in" filter="wipe(left)">
                                      <p:cBhvr>
                                        <p:cTn id="37" dur="500"/>
                                        <p:tgtEl>
                                          <p:spTgt spid="21507">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wipe(left)">
                                      <p:cBhvr>
                                        <p:cTn id="42" dur="500"/>
                                        <p:tgtEl>
                                          <p:spTgt spid="4">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21507">
                                            <p:txEl>
                                              <p:pRg st="2" end="2"/>
                                            </p:txEl>
                                          </p:spTgt>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
                                            <p:txEl>
                                              <p:pRg st="2" end="2"/>
                                            </p:txEl>
                                          </p:spTgt>
                                        </p:tgtEl>
                                        <p:attrNameLst>
                                          <p:attrName>style.visibility</p:attrName>
                                        </p:attrNameLst>
                                      </p:cBhvr>
                                      <p:to>
                                        <p:strVal val="hidden"/>
                                      </p:to>
                                    </p:set>
                                  </p:childTnLst>
                                </p:cTn>
                              </p:par>
                            </p:childTnLst>
                          </p:cTn>
                        </p:par>
                        <p:par>
                          <p:cTn id="49" fill="hold" nodeType="afterGroup">
                            <p:stCondLst>
                              <p:cond delay="0"/>
                            </p:stCondLst>
                            <p:childTnLst>
                              <p:par>
                                <p:cTn id="50" presetID="22" presetClass="entr" presetSubtype="8" fill="hold" grpId="0" nodeType="afterEffect">
                                  <p:stCondLst>
                                    <p:cond delay="0"/>
                                  </p:stCondLst>
                                  <p:childTnLst>
                                    <p:set>
                                      <p:cBhvr>
                                        <p:cTn id="51" dur="1" fill="hold">
                                          <p:stCondLst>
                                            <p:cond delay="0"/>
                                          </p:stCondLst>
                                        </p:cTn>
                                        <p:tgtEl>
                                          <p:spTgt spid="21507">
                                            <p:txEl>
                                              <p:pRg st="3" end="3"/>
                                            </p:txEl>
                                          </p:spTgt>
                                        </p:tgtEl>
                                        <p:attrNameLst>
                                          <p:attrName>style.visibility</p:attrName>
                                        </p:attrNameLst>
                                      </p:cBhvr>
                                      <p:to>
                                        <p:strVal val="visible"/>
                                      </p:to>
                                    </p:set>
                                    <p:animEffect transition="in" filter="wipe(left)">
                                      <p:cBhvr>
                                        <p:cTn id="52" dur="500"/>
                                        <p:tgtEl>
                                          <p:spTgt spid="21507">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wipe(left)">
                                      <p:cBhvr>
                                        <p:cTn id="5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1507" grpId="1" build="p"/>
      <p:bldP spid="21507" grpId="2" build="p"/>
      <p:bldP spid="4" grpId="0" build="p"/>
      <p:bldP spid="4" grpId="1"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304800"/>
            <a:ext cx="8458200" cy="1143000"/>
          </a:xfrm>
        </p:spPr>
        <p:txBody>
          <a:bodyPr/>
          <a:lstStyle/>
          <a:p>
            <a:r>
              <a:rPr lang="en-US" altLang="en-US" sz="2800" smtClean="0"/>
              <a:t>Clicker question – How does amplification of a signal achieved in the signal transduction by GPCR?</a:t>
            </a:r>
          </a:p>
        </p:txBody>
      </p:sp>
      <p:sp>
        <p:nvSpPr>
          <p:cNvPr id="23555" name="Content Placeholder 2"/>
          <p:cNvSpPr>
            <a:spLocks noGrp="1"/>
          </p:cNvSpPr>
          <p:nvPr>
            <p:ph idx="1"/>
          </p:nvPr>
        </p:nvSpPr>
        <p:spPr>
          <a:xfrm>
            <a:off x="457200" y="1752600"/>
            <a:ext cx="8229600" cy="4373563"/>
          </a:xfrm>
        </p:spPr>
        <p:txBody>
          <a:bodyPr/>
          <a:lstStyle/>
          <a:p>
            <a:pPr marL="457200" indent="-457200">
              <a:buFontTx/>
              <a:buAutoNum type="alphaUcPeriod"/>
            </a:pPr>
            <a:r>
              <a:rPr lang="en-US" altLang="en-US" sz="2400" smtClean="0"/>
              <a:t>Multiple activated G-proteins can be created while a ligand is bound.</a:t>
            </a:r>
          </a:p>
          <a:p>
            <a:pPr marL="457200" indent="-457200">
              <a:buFontTx/>
              <a:buAutoNum type="alphaUcPeriod"/>
            </a:pPr>
            <a:r>
              <a:rPr lang="en-US" altLang="en-US" sz="2400" smtClean="0"/>
              <a:t>G</a:t>
            </a:r>
            <a:r>
              <a:rPr lang="el-GR" altLang="en-US" sz="2400" smtClean="0"/>
              <a:t>α </a:t>
            </a:r>
            <a:r>
              <a:rPr lang="en-US" altLang="en-US" sz="2400" smtClean="0"/>
              <a:t>subunit prevents the hydrolyzation of GTP to GDP. </a:t>
            </a:r>
          </a:p>
          <a:p>
            <a:pPr marL="457200" indent="-457200">
              <a:buFontTx/>
              <a:buAutoNum type="alphaUcPeriod"/>
            </a:pPr>
            <a:r>
              <a:rPr lang="en-US" altLang="en-US" sz="2400" smtClean="0"/>
              <a:t>Multiple cAMP are created for each activated G-protein. </a:t>
            </a:r>
          </a:p>
          <a:p>
            <a:pPr marL="457200" indent="-457200">
              <a:buFontTx/>
              <a:buAutoNum type="alphaUcPeriod"/>
            </a:pPr>
            <a:r>
              <a:rPr lang="en-US" altLang="en-US" sz="2400" smtClean="0"/>
              <a:t>A and C</a:t>
            </a:r>
          </a:p>
          <a:p>
            <a:pPr marL="457200" indent="-457200">
              <a:buFontTx/>
              <a:buAutoNum type="alphaUcPeriod"/>
            </a:pPr>
            <a:r>
              <a:rPr lang="en-US" altLang="en-US" sz="2400" smtClean="0"/>
              <a:t>B and C</a:t>
            </a:r>
          </a:p>
        </p:txBody>
      </p:sp>
    </p:spTree>
    <p:extLst>
      <p:ext uri="{BB962C8B-B14F-4D97-AF65-F5344CB8AC3E}">
        <p14:creationId xmlns:p14="http://schemas.microsoft.com/office/powerpoint/2010/main" val="3561470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76200" y="0"/>
            <a:ext cx="5257800" cy="868363"/>
          </a:xfrm>
        </p:spPr>
        <p:txBody>
          <a:bodyPr>
            <a:normAutofit fontScale="90000"/>
          </a:bodyPr>
          <a:lstStyle/>
          <a:p>
            <a:pPr eaLnBrk="1" hangingPunct="1">
              <a:defRPr/>
            </a:pPr>
            <a:r>
              <a:rPr lang="en-US" sz="2900" u="sng" dirty="0" smtClean="0"/>
              <a:t>Summary</a:t>
            </a:r>
            <a:r>
              <a:rPr lang="en-US" sz="2900" dirty="0" smtClean="0"/>
              <a:t> of G-protein signaling steps for adenylyl </a:t>
            </a:r>
            <a:r>
              <a:rPr lang="en-US" sz="2900" dirty="0" err="1" smtClean="0"/>
              <a:t>cyclase</a:t>
            </a:r>
            <a:r>
              <a:rPr lang="en-US" sz="2900" dirty="0" smtClean="0"/>
              <a:t>/</a:t>
            </a:r>
            <a:r>
              <a:rPr lang="en-US" sz="2900" dirty="0" err="1" smtClean="0"/>
              <a:t>cAMP</a:t>
            </a:r>
            <a:r>
              <a:rPr lang="en-US" sz="2900" dirty="0" smtClean="0"/>
              <a:t> pathway</a:t>
            </a:r>
          </a:p>
        </p:txBody>
      </p:sp>
      <p:sp>
        <p:nvSpPr>
          <p:cNvPr id="76803" name="Rectangle 3"/>
          <p:cNvSpPr>
            <a:spLocks noGrp="1" noChangeArrowheads="1"/>
          </p:cNvSpPr>
          <p:nvPr>
            <p:ph type="body" idx="4294967295"/>
          </p:nvPr>
        </p:nvSpPr>
        <p:spPr>
          <a:xfrm>
            <a:off x="76200" y="868363"/>
            <a:ext cx="5257800" cy="5989637"/>
          </a:xfrm>
        </p:spPr>
        <p:txBody>
          <a:bodyPr/>
          <a:lstStyle/>
          <a:p>
            <a:pPr marL="609600" indent="-609600" eaLnBrk="1" hangingPunct="1">
              <a:lnSpc>
                <a:spcPct val="70000"/>
              </a:lnSpc>
              <a:buFontTx/>
              <a:buAutoNum type="arabicParenR"/>
            </a:pPr>
            <a:r>
              <a:rPr lang="en-US" altLang="en-US" sz="2000" smtClean="0"/>
              <a:t>Ligand binding to receptor causes conformational changes that increase affinity for G-protein</a:t>
            </a:r>
          </a:p>
          <a:p>
            <a:pPr marL="609600" indent="-609600" eaLnBrk="1" hangingPunct="1">
              <a:lnSpc>
                <a:spcPct val="70000"/>
              </a:lnSpc>
              <a:buFontTx/>
              <a:buAutoNum type="arabicParenR"/>
            </a:pPr>
            <a:r>
              <a:rPr lang="en-US" altLang="en-US" sz="2000" smtClean="0"/>
              <a:t>G-protein binds to receptor</a:t>
            </a:r>
          </a:p>
          <a:p>
            <a:pPr marL="609600" indent="-609600" eaLnBrk="1" hangingPunct="1">
              <a:lnSpc>
                <a:spcPct val="70000"/>
              </a:lnSpc>
              <a:buFontTx/>
              <a:buAutoNum type="arabicParenR"/>
            </a:pPr>
            <a:r>
              <a:rPr lang="en-US" altLang="en-US" sz="2000" smtClean="0"/>
              <a:t>GTP replaces GDP in G-protein</a:t>
            </a:r>
          </a:p>
          <a:p>
            <a:pPr marL="609600" indent="-609600" eaLnBrk="1" hangingPunct="1">
              <a:lnSpc>
                <a:spcPct val="70000"/>
              </a:lnSpc>
              <a:buFontTx/>
              <a:buAutoNum type="arabicParenR"/>
            </a:pPr>
            <a:r>
              <a:rPr lang="en-US" altLang="en-US" sz="2000" smtClean="0"/>
              <a:t>G-protein, with GTP, dissociates from the receptor and splits into a Galpha subunit and a Gbetagamma subunit</a:t>
            </a:r>
          </a:p>
          <a:p>
            <a:pPr marL="609600" indent="-609600" eaLnBrk="1" hangingPunct="1">
              <a:lnSpc>
                <a:spcPct val="70000"/>
              </a:lnSpc>
              <a:buFontTx/>
              <a:buAutoNum type="arabicParenR"/>
            </a:pPr>
            <a:r>
              <a:rPr lang="en-US" altLang="en-US" sz="2000" smtClean="0"/>
              <a:t>Galpha moves in membrane to an effector, such as adenylyl cyclase</a:t>
            </a:r>
          </a:p>
          <a:p>
            <a:pPr marL="609600" indent="-609600" eaLnBrk="1" hangingPunct="1">
              <a:lnSpc>
                <a:spcPct val="70000"/>
              </a:lnSpc>
              <a:buFontTx/>
              <a:buAutoNum type="arabicParenR"/>
            </a:pPr>
            <a:r>
              <a:rPr lang="en-US" altLang="en-US" sz="2000" smtClean="0"/>
              <a:t>Adenylyl cyclase converts ATP to cAMP, which is the second messenger in this pathway</a:t>
            </a:r>
          </a:p>
          <a:p>
            <a:pPr marL="609600" indent="-609600" eaLnBrk="1" hangingPunct="1">
              <a:lnSpc>
                <a:spcPct val="70000"/>
              </a:lnSpc>
              <a:buFontTx/>
              <a:buAutoNum type="arabicParenR"/>
            </a:pPr>
            <a:r>
              <a:rPr lang="en-US" altLang="en-US" sz="2000" smtClean="0"/>
              <a:t>Galpha is weakly autocatalytic and hydrolyzes GTP to GDP+P</a:t>
            </a:r>
          </a:p>
          <a:p>
            <a:pPr marL="609600" indent="-609600" eaLnBrk="1" hangingPunct="1">
              <a:lnSpc>
                <a:spcPct val="70000"/>
              </a:lnSpc>
              <a:buFontTx/>
              <a:buAutoNum type="arabicParenR"/>
            </a:pPr>
            <a:r>
              <a:rPr lang="en-US" altLang="en-US" sz="2000" smtClean="0"/>
              <a:t>The full trimeric G-protein reforms with GDP</a:t>
            </a:r>
          </a:p>
          <a:p>
            <a:pPr marL="609600" indent="-609600" eaLnBrk="1" hangingPunct="1">
              <a:lnSpc>
                <a:spcPct val="70000"/>
              </a:lnSpc>
              <a:buFontTx/>
              <a:buAutoNum type="arabicParenR"/>
            </a:pPr>
            <a:r>
              <a:rPr lang="en-US" altLang="en-US" sz="2000" b="1" smtClean="0"/>
              <a:t>Two amplification steps:</a:t>
            </a:r>
            <a:r>
              <a:rPr lang="en-US" altLang="en-US" sz="2000" smtClean="0"/>
              <a:t> multiple activated G-proteins can be created while a ligand is bound and multiple cAMP are created for each activated G-protein</a:t>
            </a:r>
          </a:p>
          <a:p>
            <a:pPr marL="609600" indent="-609600" eaLnBrk="1" hangingPunct="1">
              <a:lnSpc>
                <a:spcPct val="70000"/>
              </a:lnSpc>
              <a:buFontTx/>
              <a:buAutoNum type="arabicParenR"/>
            </a:pPr>
            <a:r>
              <a:rPr lang="en-US" altLang="en-US" sz="2000" smtClean="0"/>
              <a:t>Desensitization can occur when GRKs phosphorylate the bound GPCR and allow Arrestin to bind, preventing G-protein association </a:t>
            </a:r>
          </a:p>
        </p:txBody>
      </p:sp>
      <p:pic>
        <p:nvPicPr>
          <p:cNvPr id="25604" name="Picture 5" descr="karp7_fig_15_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0638"/>
            <a:ext cx="3124200" cy="683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6396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80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0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80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80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65088"/>
            <a:ext cx="8229600" cy="727075"/>
          </a:xfrm>
        </p:spPr>
        <p:txBody>
          <a:bodyPr/>
          <a:lstStyle/>
          <a:p>
            <a:r>
              <a:rPr lang="en-US" altLang="en-US" sz="2800" smtClean="0"/>
              <a:t>One of cAMP’s main targets is </a:t>
            </a:r>
            <a:r>
              <a:rPr lang="en-US" altLang="en-US" sz="2800" b="1" smtClean="0"/>
              <a:t>protein kinase A (PKA)</a:t>
            </a:r>
          </a:p>
        </p:txBody>
      </p:sp>
      <p:sp>
        <p:nvSpPr>
          <p:cNvPr id="27651" name="Content Placeholder 2"/>
          <p:cNvSpPr>
            <a:spLocks noGrp="1"/>
          </p:cNvSpPr>
          <p:nvPr>
            <p:ph idx="1"/>
          </p:nvPr>
        </p:nvSpPr>
        <p:spPr>
          <a:xfrm>
            <a:off x="3733800" y="1219200"/>
            <a:ext cx="5181600" cy="2949575"/>
          </a:xfrm>
        </p:spPr>
        <p:txBody>
          <a:bodyPr/>
          <a:lstStyle/>
          <a:p>
            <a:r>
              <a:rPr lang="en-US" altLang="en-US" sz="2400" smtClean="0"/>
              <a:t>cAMP binds to the regulatory subunits</a:t>
            </a:r>
          </a:p>
          <a:p>
            <a:r>
              <a:rPr lang="en-US" altLang="en-US" sz="2400" smtClean="0"/>
              <a:t>cAMP binding causes the catalytic subunits to dissociate from the regulatory subunits</a:t>
            </a:r>
          </a:p>
          <a:p>
            <a:r>
              <a:rPr lang="en-US" altLang="en-US" sz="2400" smtClean="0"/>
              <a:t>Now the catalytic PKA subunits can phosphorylate targets</a:t>
            </a:r>
          </a:p>
        </p:txBody>
      </p:sp>
      <p:sp>
        <p:nvSpPr>
          <p:cNvPr id="27652" name="TextBox 3"/>
          <p:cNvSpPr txBox="1">
            <a:spLocks noChangeArrowheads="1"/>
          </p:cNvSpPr>
          <p:nvPr/>
        </p:nvSpPr>
        <p:spPr bwMode="auto">
          <a:xfrm>
            <a:off x="6172200" y="6511925"/>
            <a:ext cx="3284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1400">
                <a:latin typeface="Arial" charset="0"/>
              </a:rPr>
              <a:t>Becker et al., </a:t>
            </a:r>
            <a:r>
              <a:rPr lang="en-US" altLang="en-US" sz="1400" u="sng">
                <a:latin typeface="Arial" charset="0"/>
              </a:rPr>
              <a:t>The World of the Cell</a:t>
            </a:r>
          </a:p>
        </p:txBody>
      </p:sp>
      <p:pic>
        <p:nvPicPr>
          <p:cNvPr id="27653" name="Picture 2" descr="U:\Personal\Downloads\photo (1).JPG"/>
          <p:cNvPicPr>
            <a:picLocks noChangeAspect="1" noChangeArrowheads="1"/>
          </p:cNvPicPr>
          <p:nvPr/>
        </p:nvPicPr>
        <p:blipFill>
          <a:blip r:embed="rId3">
            <a:extLst>
              <a:ext uri="{28A0092B-C50C-407E-A947-70E740481C1C}">
                <a14:useLocalDpi xmlns:a14="http://schemas.microsoft.com/office/drawing/2010/main" val="0"/>
              </a:ext>
            </a:extLst>
          </a:blip>
          <a:srcRect l="14018" t="7297" r="21587" b="2158"/>
          <a:stretch>
            <a:fillRect/>
          </a:stretch>
        </p:blipFill>
        <p:spPr bwMode="auto">
          <a:xfrm>
            <a:off x="442913" y="615950"/>
            <a:ext cx="3290887" cy="616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6052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274638"/>
            <a:ext cx="7848600" cy="639762"/>
          </a:xfrm>
        </p:spPr>
        <p:txBody>
          <a:bodyPr rtlCol="0">
            <a:normAutofit fontScale="90000"/>
          </a:bodyPr>
          <a:lstStyle/>
          <a:p>
            <a:pPr eaLnBrk="1" fontAlgn="auto" hangingPunct="1">
              <a:spcAft>
                <a:spcPts val="0"/>
              </a:spcAft>
              <a:defRPr/>
            </a:pPr>
            <a:r>
              <a:rPr lang="en-US" sz="2800" smtClean="0"/>
              <a:t>Many processes are influenced by [cAMP] activating protein kinase A (PKA)</a:t>
            </a:r>
          </a:p>
        </p:txBody>
      </p:sp>
      <p:sp>
        <p:nvSpPr>
          <p:cNvPr id="29699" name="Rectangle 3"/>
          <p:cNvSpPr>
            <a:spLocks noGrp="1" noChangeArrowheads="1"/>
          </p:cNvSpPr>
          <p:nvPr>
            <p:ph type="body" idx="1"/>
          </p:nvPr>
        </p:nvSpPr>
        <p:spPr>
          <a:xfrm>
            <a:off x="457200" y="5715000"/>
            <a:ext cx="8229600" cy="968375"/>
          </a:xfrm>
        </p:spPr>
        <p:txBody>
          <a:bodyPr>
            <a:normAutofit lnSpcReduction="10000"/>
          </a:bodyPr>
          <a:lstStyle/>
          <a:p>
            <a:pPr eaLnBrk="1" hangingPunct="1"/>
            <a:r>
              <a:rPr lang="en-US" altLang="en-US" sz="2000" smtClean="0"/>
              <a:t>The same receptor and beginning of the pathway (cAMP formation and PKA activation) can have </a:t>
            </a:r>
            <a:r>
              <a:rPr lang="en-US" altLang="en-US" sz="2000" u="sng" smtClean="0"/>
              <a:t>different downstream effects </a:t>
            </a:r>
            <a:r>
              <a:rPr lang="en-US" altLang="en-US" sz="2000" smtClean="0"/>
              <a:t>depending on cell type </a:t>
            </a:r>
          </a:p>
        </p:txBody>
      </p:sp>
      <p:pic>
        <p:nvPicPr>
          <p:cNvPr id="29700" name="Picture 4" descr="figure 15-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275" y="1165225"/>
            <a:ext cx="423545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2860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457200" y="122238"/>
            <a:ext cx="8229600" cy="792162"/>
          </a:xfrm>
        </p:spPr>
        <p:txBody>
          <a:bodyPr>
            <a:normAutofit fontScale="90000"/>
          </a:bodyPr>
          <a:lstStyle/>
          <a:p>
            <a:pPr eaLnBrk="1" hangingPunct="1"/>
            <a:r>
              <a:rPr lang="en-US" altLang="en-US" sz="2800" smtClean="0"/>
              <a:t>PKA anchoring proteins (AKAPs) ensure that PKA phosphorylates the proper substrates</a:t>
            </a:r>
          </a:p>
        </p:txBody>
      </p:sp>
      <p:sp>
        <p:nvSpPr>
          <p:cNvPr id="669699" name="Rectangle 3"/>
          <p:cNvSpPr>
            <a:spLocks noGrp="1" noChangeArrowheads="1"/>
          </p:cNvSpPr>
          <p:nvPr>
            <p:ph type="body" idx="4294967295"/>
          </p:nvPr>
        </p:nvSpPr>
        <p:spPr>
          <a:xfrm>
            <a:off x="484188" y="5181600"/>
            <a:ext cx="8229600" cy="1676400"/>
          </a:xfrm>
        </p:spPr>
        <p:txBody>
          <a:bodyPr/>
          <a:lstStyle/>
          <a:p>
            <a:pPr eaLnBrk="1" hangingPunct="1"/>
            <a:r>
              <a:rPr lang="en-US" altLang="en-US" sz="2000" smtClean="0"/>
              <a:t>The PKA binding domain is shared between different AKAPs, but different AKAPs have specific binding sites for the receptors that they are coupled to, forming a signaling hub</a:t>
            </a:r>
          </a:p>
          <a:p>
            <a:pPr eaLnBrk="1" hangingPunct="1"/>
            <a:r>
              <a:rPr lang="en-US" altLang="en-US" sz="2000" smtClean="0"/>
              <a:t>In this example, AKAPs associated with channels, mitochondria, nucleus, cytoskeleton</a:t>
            </a:r>
          </a:p>
        </p:txBody>
      </p:sp>
      <p:pic>
        <p:nvPicPr>
          <p:cNvPr id="31748" name="Picture 4" descr="figure 15-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941388"/>
            <a:ext cx="6194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003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96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igure 15-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1600200"/>
            <a:ext cx="4695825"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228600" y="120650"/>
            <a:ext cx="8686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50000"/>
              </a:spcBef>
              <a:buFontTx/>
              <a:buNone/>
            </a:pPr>
            <a:r>
              <a:rPr lang="en-US" altLang="en-US" sz="2800" b="1"/>
              <a:t>Regulation of Phosphorylation by Kinases and Phosphatases is at the Heart of Many Signaling Pathways</a:t>
            </a:r>
          </a:p>
        </p:txBody>
      </p:sp>
      <p:sp>
        <p:nvSpPr>
          <p:cNvPr id="33796" name="Text Box 4"/>
          <p:cNvSpPr txBox="1">
            <a:spLocks noChangeArrowheads="1"/>
          </p:cNvSpPr>
          <p:nvPr/>
        </p:nvSpPr>
        <p:spPr bwMode="auto">
          <a:xfrm>
            <a:off x="5181600" y="1905000"/>
            <a:ext cx="3962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50000"/>
              </a:spcBef>
              <a:buFontTx/>
              <a:buNone/>
            </a:pPr>
            <a:r>
              <a:rPr lang="en-US" altLang="en-US" sz="2800"/>
              <a:t>General scheme of a cascade of kinase regulation steps that ultimately leads to activation of a </a:t>
            </a:r>
            <a:r>
              <a:rPr lang="en-US" altLang="en-US" sz="2800" b="1"/>
              <a:t>transcription factor</a:t>
            </a:r>
          </a:p>
        </p:txBody>
      </p:sp>
    </p:spTree>
    <p:extLst>
      <p:ext uri="{BB962C8B-B14F-4D97-AF65-F5344CB8AC3E}">
        <p14:creationId xmlns:p14="http://schemas.microsoft.com/office/powerpoint/2010/main" val="30689654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0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52400"/>
            <a:ext cx="8229600" cy="1066800"/>
          </a:xfrm>
        </p:spPr>
        <p:txBody>
          <a:bodyPr/>
          <a:lstStyle/>
          <a:p>
            <a:pPr eaLnBrk="1" hangingPunct="1"/>
            <a:r>
              <a:rPr lang="en-US" altLang="en-US" sz="2800" smtClean="0"/>
              <a:t>What are the cellular elements that allow us to accomplish these functions?</a:t>
            </a:r>
          </a:p>
        </p:txBody>
      </p:sp>
      <p:pic>
        <p:nvPicPr>
          <p:cNvPr id="44035" name="Picture 3" descr="Fig 1_4"/>
          <p:cNvPicPr>
            <a:picLocks noChangeAspect="1" noChangeArrowheads="1"/>
          </p:cNvPicPr>
          <p:nvPr/>
        </p:nvPicPr>
        <p:blipFill>
          <a:blip r:embed="rId3">
            <a:extLst>
              <a:ext uri="{28A0092B-C50C-407E-A947-70E740481C1C}">
                <a14:useLocalDpi xmlns:a14="http://schemas.microsoft.com/office/drawing/2010/main" val="0"/>
              </a:ext>
            </a:extLst>
          </a:blip>
          <a:srcRect l="7883" t="52272" r="61765" b="27272"/>
          <a:stretch>
            <a:fillRect/>
          </a:stretch>
        </p:blipFill>
        <p:spPr bwMode="auto">
          <a:xfrm>
            <a:off x="5984875" y="4876800"/>
            <a:ext cx="1901825"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60538"/>
            <a:ext cx="5832475"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5"/>
          <p:cNvSpPr txBox="1">
            <a:spLocks noChangeArrowheads="1"/>
          </p:cNvSpPr>
          <p:nvPr/>
        </p:nvSpPr>
        <p:spPr bwMode="auto">
          <a:xfrm>
            <a:off x="5867400" y="1447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en-US" altLang="en-US" sz="2400" b="1">
                <a:solidFill>
                  <a:schemeClr val="folHlink"/>
                </a:solidFill>
              </a:rPr>
              <a:t>Glia</a:t>
            </a:r>
            <a:endParaRPr lang="en-US" altLang="en-US" sz="2000" b="1">
              <a:solidFill>
                <a:schemeClr val="folHlink"/>
              </a:solidFill>
            </a:endParaRPr>
          </a:p>
        </p:txBody>
      </p:sp>
      <p:sp>
        <p:nvSpPr>
          <p:cNvPr id="44038" name="Text Box 6"/>
          <p:cNvSpPr txBox="1">
            <a:spLocks noChangeArrowheads="1"/>
          </p:cNvSpPr>
          <p:nvPr/>
        </p:nvSpPr>
        <p:spPr bwMode="auto">
          <a:xfrm>
            <a:off x="6096000" y="1828800"/>
            <a:ext cx="3048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pPr>
            <a:r>
              <a:rPr lang="en-US" altLang="en-US" sz="1800"/>
              <a:t>Myelin – Oligodendrocytes/Schwann cells</a:t>
            </a:r>
          </a:p>
          <a:p>
            <a:pPr eaLnBrk="1" hangingPunct="1">
              <a:spcBef>
                <a:spcPct val="50000"/>
              </a:spcBef>
            </a:pPr>
            <a:r>
              <a:rPr lang="en-US" altLang="en-US" sz="1800"/>
              <a:t>Immune function - Microglia</a:t>
            </a:r>
          </a:p>
          <a:p>
            <a:pPr eaLnBrk="1" hangingPunct="1">
              <a:spcBef>
                <a:spcPct val="50000"/>
              </a:spcBef>
            </a:pPr>
            <a:r>
              <a:rPr lang="en-US" altLang="en-US" sz="1800"/>
              <a:t>Brain homeostasis and signaling - Astrocytes</a:t>
            </a:r>
          </a:p>
          <a:p>
            <a:pPr eaLnBrk="1" hangingPunct="1">
              <a:spcBef>
                <a:spcPct val="50000"/>
              </a:spcBef>
              <a:buFontTx/>
              <a:buNone/>
            </a:pPr>
            <a:endParaRPr lang="en-US" altLang="en-US" sz="1800"/>
          </a:p>
        </p:txBody>
      </p:sp>
      <p:sp>
        <p:nvSpPr>
          <p:cNvPr id="44039" name="Text Box 7"/>
          <p:cNvSpPr txBox="1">
            <a:spLocks noChangeArrowheads="1"/>
          </p:cNvSpPr>
          <p:nvPr/>
        </p:nvSpPr>
        <p:spPr bwMode="auto">
          <a:xfrm>
            <a:off x="304800" y="14478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b="1">
                <a:solidFill>
                  <a:schemeClr val="folHlink"/>
                </a:solidFill>
              </a:rPr>
              <a:t>Neurons</a:t>
            </a:r>
          </a:p>
        </p:txBody>
      </p:sp>
    </p:spTree>
    <p:extLst>
      <p:ext uri="{BB962C8B-B14F-4D97-AF65-F5344CB8AC3E}">
        <p14:creationId xmlns:p14="http://schemas.microsoft.com/office/powerpoint/2010/main" val="3624458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76200"/>
            <a:ext cx="9144000" cy="411163"/>
          </a:xfrm>
        </p:spPr>
        <p:txBody>
          <a:bodyPr>
            <a:normAutofit fontScale="90000"/>
          </a:bodyPr>
          <a:lstStyle/>
          <a:p>
            <a:pPr eaLnBrk="1" hangingPunct="1"/>
            <a:r>
              <a:rPr lang="en-US" altLang="en-US" sz="2800" smtClean="0"/>
              <a:t>Recall the Nernst equation</a:t>
            </a:r>
          </a:p>
        </p:txBody>
      </p:sp>
      <p:sp>
        <p:nvSpPr>
          <p:cNvPr id="59395" name="Rectangle 3"/>
          <p:cNvSpPr>
            <a:spLocks noGrp="1" noChangeArrowheads="1"/>
          </p:cNvSpPr>
          <p:nvPr>
            <p:ph type="body" idx="1"/>
          </p:nvPr>
        </p:nvSpPr>
        <p:spPr>
          <a:xfrm>
            <a:off x="152400" y="639763"/>
            <a:ext cx="8915400" cy="5943600"/>
          </a:xfrm>
        </p:spPr>
        <p:txBody>
          <a:bodyPr/>
          <a:lstStyle/>
          <a:p>
            <a:pPr algn="ctr" eaLnBrk="1" hangingPunct="1">
              <a:buFontTx/>
              <a:buNone/>
            </a:pPr>
            <a:r>
              <a:rPr lang="en-US" altLang="en-US" sz="2000" b="1" dirty="0" err="1" smtClean="0"/>
              <a:t>E</a:t>
            </a:r>
            <a:r>
              <a:rPr lang="en-US" altLang="en-US" sz="2000" b="1" baseline="-25000" dirty="0" err="1" smtClean="0"/>
              <a:t>m</a:t>
            </a:r>
            <a:r>
              <a:rPr lang="en-US" altLang="en-US" sz="2000" b="1" dirty="0" smtClean="0"/>
              <a:t>= -60/z*log</a:t>
            </a:r>
            <a:r>
              <a:rPr lang="en-US" altLang="en-US" sz="2000" b="1" baseline="-25000" dirty="0" smtClean="0"/>
              <a:t>10</a:t>
            </a:r>
            <a:r>
              <a:rPr lang="en-US" altLang="en-US" sz="2000" b="1" dirty="0" smtClean="0"/>
              <a:t>([C</a:t>
            </a:r>
            <a:r>
              <a:rPr lang="en-US" altLang="en-US" sz="2000" b="1" baseline="-25000" dirty="0" smtClean="0"/>
              <a:t>i</a:t>
            </a:r>
            <a:r>
              <a:rPr lang="en-US" altLang="en-US" sz="2000" b="1" dirty="0" smtClean="0"/>
              <a:t>]/[C</a:t>
            </a:r>
            <a:r>
              <a:rPr lang="en-US" altLang="en-US" sz="2000" b="1" baseline="-25000" dirty="0" smtClean="0"/>
              <a:t>o</a:t>
            </a:r>
            <a:r>
              <a:rPr lang="en-US" altLang="en-US" sz="2000" b="1" dirty="0" smtClean="0"/>
              <a:t>])  is the equilibrium (reversal) potential for a given ion</a:t>
            </a:r>
          </a:p>
          <a:p>
            <a:pPr algn="ctr" eaLnBrk="1" hangingPunct="1">
              <a:buFontTx/>
              <a:buNone/>
            </a:pPr>
            <a:endParaRPr lang="en-US" altLang="en-US" sz="2000" dirty="0" smtClean="0"/>
          </a:p>
          <a:p>
            <a:pPr algn="ctr" eaLnBrk="1" hangingPunct="1">
              <a:buFontTx/>
              <a:buNone/>
            </a:pPr>
            <a:r>
              <a:rPr lang="en-US" altLang="en-US" sz="2000" dirty="0" smtClean="0"/>
              <a:t>The current flow for a given ion is given by Ohm’s law:</a:t>
            </a:r>
          </a:p>
          <a:p>
            <a:pPr algn="ctr" eaLnBrk="1" hangingPunct="1">
              <a:buFontTx/>
              <a:buNone/>
            </a:pPr>
            <a:r>
              <a:rPr lang="en-US" altLang="en-US" sz="2000" dirty="0" smtClean="0"/>
              <a:t>V= IR or V=I/g, where V is the voltage, I is the current, R is the resistance and g=1/R is the conductance, giving </a:t>
            </a:r>
            <a:r>
              <a:rPr lang="en-US" altLang="en-US" sz="2000" b="1" dirty="0" smtClean="0"/>
              <a:t>I=</a:t>
            </a:r>
            <a:r>
              <a:rPr lang="en-US" altLang="en-US" sz="2000" b="1" dirty="0" err="1" smtClean="0"/>
              <a:t>gV</a:t>
            </a:r>
            <a:endParaRPr lang="en-US" altLang="en-US" sz="2000" b="1" dirty="0" smtClean="0"/>
          </a:p>
          <a:p>
            <a:pPr algn="ctr" eaLnBrk="1" hangingPunct="1">
              <a:buFontTx/>
              <a:buNone/>
            </a:pPr>
            <a:endParaRPr lang="en-US" altLang="en-US" sz="2000" dirty="0" smtClean="0"/>
          </a:p>
          <a:p>
            <a:pPr algn="ctr" eaLnBrk="1" hangingPunct="1">
              <a:buFontTx/>
              <a:buNone/>
            </a:pPr>
            <a:r>
              <a:rPr lang="en-US" altLang="en-US" sz="2000" dirty="0" smtClean="0"/>
              <a:t>Using Na+ as an example (</a:t>
            </a:r>
            <a:r>
              <a:rPr lang="en-US" altLang="en-US" sz="2000" dirty="0" err="1" smtClean="0"/>
              <a:t>E</a:t>
            </a:r>
            <a:r>
              <a:rPr lang="en-US" altLang="en-US" sz="2000" baseline="-25000" dirty="0" err="1" smtClean="0"/>
              <a:t>Na</a:t>
            </a:r>
            <a:r>
              <a:rPr lang="en-US" altLang="en-US" sz="2000" dirty="0" smtClean="0"/>
              <a:t>=+60 mV), the current is the sodium conductance multiplied by the difference between the membrane potential and the equilibrium potential </a:t>
            </a:r>
            <a:r>
              <a:rPr lang="en-US" altLang="en-US" sz="2000" dirty="0" err="1" smtClean="0"/>
              <a:t>E</a:t>
            </a:r>
            <a:r>
              <a:rPr lang="en-US" altLang="en-US" sz="2000" baseline="-25000" dirty="0" err="1" smtClean="0"/>
              <a:t>Na</a:t>
            </a:r>
            <a:r>
              <a:rPr lang="en-US" altLang="en-US" sz="2000" dirty="0" smtClean="0"/>
              <a:t>, given by </a:t>
            </a:r>
            <a:r>
              <a:rPr lang="en-US" altLang="en-US" sz="2800" b="1" dirty="0" err="1" smtClean="0"/>
              <a:t>I</a:t>
            </a:r>
            <a:r>
              <a:rPr lang="en-US" altLang="en-US" sz="2800" b="1" baseline="-25000" dirty="0" err="1" smtClean="0"/>
              <a:t>Na</a:t>
            </a:r>
            <a:r>
              <a:rPr lang="en-US" altLang="en-US" sz="2800" b="1" dirty="0" smtClean="0"/>
              <a:t>=</a:t>
            </a:r>
            <a:r>
              <a:rPr lang="en-US" altLang="en-US" sz="2800" b="1" dirty="0" err="1" smtClean="0"/>
              <a:t>g</a:t>
            </a:r>
            <a:r>
              <a:rPr lang="en-US" altLang="en-US" sz="2800" b="1" baseline="-25000" dirty="0" err="1" smtClean="0"/>
              <a:t>Na</a:t>
            </a:r>
            <a:r>
              <a:rPr lang="en-US" altLang="en-US" sz="2800" b="1" dirty="0" smtClean="0"/>
              <a:t> (</a:t>
            </a:r>
            <a:r>
              <a:rPr lang="en-US" altLang="en-US" sz="2800" b="1" dirty="0" err="1" smtClean="0"/>
              <a:t>V</a:t>
            </a:r>
            <a:r>
              <a:rPr lang="en-US" altLang="en-US" sz="2800" b="1" baseline="-25000" dirty="0" err="1" smtClean="0"/>
              <a:t>mem</a:t>
            </a:r>
            <a:r>
              <a:rPr lang="en-US" altLang="en-US" sz="2800" b="1" dirty="0" err="1" smtClean="0"/>
              <a:t>-E</a:t>
            </a:r>
            <a:r>
              <a:rPr lang="en-US" altLang="en-US" sz="2800" b="1" baseline="-25000" dirty="0" err="1" smtClean="0"/>
              <a:t>Na</a:t>
            </a:r>
            <a:r>
              <a:rPr lang="en-US" altLang="en-US" sz="2800" b="1" dirty="0" smtClean="0"/>
              <a:t>),</a:t>
            </a:r>
            <a:r>
              <a:rPr lang="en-US" altLang="en-US" sz="2400" dirty="0" smtClean="0"/>
              <a:t> </a:t>
            </a:r>
            <a:r>
              <a:rPr lang="en-US" altLang="en-US" sz="2000" dirty="0" smtClean="0"/>
              <a:t>where </a:t>
            </a:r>
            <a:r>
              <a:rPr lang="en-US" altLang="en-US" sz="2000" dirty="0" err="1" smtClean="0"/>
              <a:t>I</a:t>
            </a:r>
            <a:r>
              <a:rPr lang="en-US" altLang="en-US" sz="2000" baseline="-25000" dirty="0" err="1" smtClean="0"/>
              <a:t>Na</a:t>
            </a:r>
            <a:r>
              <a:rPr lang="en-US" altLang="en-US" sz="2000" dirty="0" smtClean="0"/>
              <a:t> is the sodium current, </a:t>
            </a:r>
            <a:r>
              <a:rPr lang="en-US" altLang="en-US" sz="2000" dirty="0" err="1" smtClean="0"/>
              <a:t>g</a:t>
            </a:r>
            <a:r>
              <a:rPr lang="en-US" altLang="en-US" sz="2000" baseline="-25000" dirty="0" err="1" smtClean="0"/>
              <a:t>Na</a:t>
            </a:r>
            <a:r>
              <a:rPr lang="en-US" altLang="en-US" sz="2000" dirty="0" smtClean="0"/>
              <a:t> is the sodium conductance, </a:t>
            </a:r>
            <a:r>
              <a:rPr lang="en-US" altLang="en-US" sz="2000" dirty="0" err="1" smtClean="0"/>
              <a:t>V</a:t>
            </a:r>
            <a:r>
              <a:rPr lang="en-US" altLang="en-US" sz="2000" baseline="-25000" dirty="0" err="1" smtClean="0"/>
              <a:t>mem</a:t>
            </a:r>
            <a:r>
              <a:rPr lang="en-US" altLang="en-US" sz="2000" dirty="0" smtClean="0"/>
              <a:t> is the membrane potential and </a:t>
            </a:r>
            <a:r>
              <a:rPr lang="en-US" altLang="en-US" sz="2000" dirty="0" err="1" smtClean="0"/>
              <a:t>E</a:t>
            </a:r>
            <a:r>
              <a:rPr lang="en-US" altLang="en-US" sz="2000" baseline="-25000" dirty="0" err="1" smtClean="0"/>
              <a:t>Na</a:t>
            </a:r>
            <a:r>
              <a:rPr lang="en-US" altLang="en-US" sz="2000" dirty="0" smtClean="0"/>
              <a:t> is the sodium equilibrium potential</a:t>
            </a:r>
          </a:p>
          <a:p>
            <a:pPr algn="ctr" eaLnBrk="1" hangingPunct="1">
              <a:buFontTx/>
              <a:buNone/>
            </a:pPr>
            <a:endParaRPr lang="en-US" altLang="en-US" sz="2400" dirty="0" smtClean="0"/>
          </a:p>
        </p:txBody>
      </p:sp>
    </p:spTree>
    <p:extLst>
      <p:ext uri="{BB962C8B-B14F-4D97-AF65-F5344CB8AC3E}">
        <p14:creationId xmlns:p14="http://schemas.microsoft.com/office/powerpoint/2010/main" val="3624195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762000" y="1143000"/>
            <a:ext cx="76390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u="sng"/>
              <a:t>Action potential</a:t>
            </a:r>
            <a:r>
              <a:rPr lang="en-US" altLang="en-US" sz="1800"/>
              <a:t> – rapid, long-distance signaling mechanism for neurons </a:t>
            </a:r>
          </a:p>
          <a:p>
            <a:pPr eaLnBrk="1" hangingPunct="1">
              <a:spcBef>
                <a:spcPct val="0"/>
              </a:spcBef>
              <a:buFontTx/>
              <a:buNone/>
            </a:pPr>
            <a:r>
              <a:rPr lang="en-US" altLang="en-US" sz="1800"/>
              <a:t>along their axons</a:t>
            </a:r>
          </a:p>
          <a:p>
            <a:pPr eaLnBrk="1" hangingPunct="1">
              <a:spcBef>
                <a:spcPct val="0"/>
              </a:spcBef>
              <a:buFontTx/>
              <a:buNone/>
            </a:pPr>
            <a:r>
              <a:rPr lang="en-US" altLang="en-US" sz="1800"/>
              <a:t>		</a:t>
            </a:r>
            <a:endParaRPr lang="en-US" altLang="en-US" sz="1800" b="1" u="sng"/>
          </a:p>
        </p:txBody>
      </p:sp>
      <p:pic>
        <p:nvPicPr>
          <p:cNvPr id="68611" name="Picture 3" descr="Fig 1_9"/>
          <p:cNvPicPr>
            <a:picLocks noChangeAspect="1" noChangeArrowheads="1"/>
          </p:cNvPicPr>
          <p:nvPr/>
        </p:nvPicPr>
        <p:blipFill>
          <a:blip r:embed="rId3">
            <a:lum contrast="10000"/>
            <a:extLst>
              <a:ext uri="{28A0092B-C50C-407E-A947-70E740481C1C}">
                <a14:useLocalDpi xmlns:a14="http://schemas.microsoft.com/office/drawing/2010/main" val="0"/>
              </a:ext>
            </a:extLst>
          </a:blip>
          <a:srcRect/>
          <a:stretch>
            <a:fillRect/>
          </a:stretch>
        </p:blipFill>
        <p:spPr bwMode="auto">
          <a:xfrm>
            <a:off x="304800" y="2081213"/>
            <a:ext cx="4964113"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 Box 4"/>
          <p:cNvSpPr txBox="1">
            <a:spLocks noChangeArrowheads="1"/>
          </p:cNvSpPr>
          <p:nvPr/>
        </p:nvSpPr>
        <p:spPr bwMode="auto">
          <a:xfrm>
            <a:off x="5251450" y="2093913"/>
            <a:ext cx="38925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AutoNum type="arabicPeriod"/>
            </a:pPr>
            <a:r>
              <a:rPr lang="en-US" altLang="en-US" sz="1800"/>
              <a:t>All-or-nothing response</a:t>
            </a:r>
          </a:p>
          <a:p>
            <a:pPr eaLnBrk="1" hangingPunct="1">
              <a:spcBef>
                <a:spcPct val="0"/>
              </a:spcBef>
              <a:buFontTx/>
              <a:buAutoNum type="arabicPeriod"/>
            </a:pPr>
            <a:r>
              <a:rPr lang="en-US" altLang="en-US" sz="1800"/>
              <a:t>Reversal of V</a:t>
            </a:r>
            <a:r>
              <a:rPr lang="en-US" altLang="en-US" sz="1800" baseline="-25000"/>
              <a:t>m</a:t>
            </a:r>
            <a:endParaRPr lang="en-US" altLang="en-US" sz="1800"/>
          </a:p>
          <a:p>
            <a:pPr eaLnBrk="1" hangingPunct="1">
              <a:spcBef>
                <a:spcPct val="0"/>
              </a:spcBef>
              <a:buFontTx/>
              <a:buAutoNum type="arabicPeriod"/>
            </a:pPr>
            <a:r>
              <a:rPr lang="en-US" altLang="en-US" sz="1800"/>
              <a:t>Does not decrement in size as it </a:t>
            </a:r>
          </a:p>
          <a:p>
            <a:pPr eaLnBrk="1" hangingPunct="1">
              <a:spcBef>
                <a:spcPct val="0"/>
              </a:spcBef>
              <a:buFontTx/>
              <a:buNone/>
            </a:pPr>
            <a:r>
              <a:rPr lang="en-US" altLang="en-US" sz="1800"/>
              <a:t>	travels because it is regenerated </a:t>
            </a:r>
          </a:p>
          <a:p>
            <a:pPr eaLnBrk="1" hangingPunct="1">
              <a:spcBef>
                <a:spcPct val="0"/>
              </a:spcBef>
              <a:buFontTx/>
              <a:buNone/>
            </a:pPr>
            <a:r>
              <a:rPr lang="en-US" altLang="en-US" sz="1800"/>
              <a:t>     in the axon</a:t>
            </a:r>
          </a:p>
        </p:txBody>
      </p:sp>
      <p:sp>
        <p:nvSpPr>
          <p:cNvPr id="68613" name="Text Box 5"/>
          <p:cNvSpPr txBox="1">
            <a:spLocks noChangeArrowheads="1"/>
          </p:cNvSpPr>
          <p:nvPr/>
        </p:nvSpPr>
        <p:spPr bwMode="auto">
          <a:xfrm>
            <a:off x="6675438" y="6384925"/>
            <a:ext cx="223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000"/>
              <a:t>From:  </a:t>
            </a:r>
            <a:r>
              <a:rPr lang="en-US" altLang="en-US" sz="1000" u="sng"/>
              <a:t>From Neuron to Brain</a:t>
            </a:r>
            <a:r>
              <a:rPr lang="en-US" altLang="en-US" sz="1000"/>
              <a:t>, 4</a:t>
            </a:r>
            <a:r>
              <a:rPr lang="en-US" altLang="en-US" sz="1000" baseline="30000"/>
              <a:t>th</a:t>
            </a:r>
            <a:r>
              <a:rPr lang="en-US" altLang="en-US" sz="1000"/>
              <a:t> Ed.</a:t>
            </a:r>
          </a:p>
          <a:p>
            <a:pPr eaLnBrk="1" hangingPunct="1">
              <a:spcBef>
                <a:spcPct val="0"/>
              </a:spcBef>
              <a:buFontTx/>
              <a:buNone/>
            </a:pPr>
            <a:r>
              <a:rPr lang="en-US" altLang="en-US" sz="1000"/>
              <a:t>Nicholls, Martin, Wallace, and Fuchs</a:t>
            </a:r>
            <a:endParaRPr lang="en-US" altLang="en-US" sz="1800"/>
          </a:p>
        </p:txBody>
      </p:sp>
      <p:sp>
        <p:nvSpPr>
          <p:cNvPr id="359430" name="Text Box 6"/>
          <p:cNvSpPr txBox="1">
            <a:spLocks noChangeArrowheads="1"/>
          </p:cNvSpPr>
          <p:nvPr/>
        </p:nvSpPr>
        <p:spPr bwMode="auto">
          <a:xfrm>
            <a:off x="5559425" y="4125913"/>
            <a:ext cx="28114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u="sng"/>
              <a:t>Conductances involved</a:t>
            </a:r>
            <a:endParaRPr lang="en-US" altLang="en-US" sz="2000"/>
          </a:p>
          <a:p>
            <a:pPr eaLnBrk="1" hangingPunct="1">
              <a:spcBef>
                <a:spcPct val="0"/>
              </a:spcBef>
              <a:buFontTx/>
              <a:buNone/>
            </a:pPr>
            <a:endParaRPr lang="en-US" altLang="en-US" sz="2000" u="sng"/>
          </a:p>
        </p:txBody>
      </p:sp>
      <p:sp>
        <p:nvSpPr>
          <p:cNvPr id="359431" name="Text Box 7"/>
          <p:cNvSpPr txBox="1">
            <a:spLocks noChangeArrowheads="1"/>
          </p:cNvSpPr>
          <p:nvPr/>
        </p:nvSpPr>
        <p:spPr bwMode="auto">
          <a:xfrm>
            <a:off x="5711825" y="4556125"/>
            <a:ext cx="2568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1. Rising phase -- Na</a:t>
            </a:r>
          </a:p>
        </p:txBody>
      </p:sp>
      <p:sp>
        <p:nvSpPr>
          <p:cNvPr id="359432" name="Text Box 8"/>
          <p:cNvSpPr txBox="1">
            <a:spLocks noChangeArrowheads="1"/>
          </p:cNvSpPr>
          <p:nvPr/>
        </p:nvSpPr>
        <p:spPr bwMode="auto">
          <a:xfrm>
            <a:off x="5713413" y="5013325"/>
            <a:ext cx="2455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2. Falling phase -- K</a:t>
            </a:r>
          </a:p>
        </p:txBody>
      </p:sp>
      <p:sp>
        <p:nvSpPr>
          <p:cNvPr id="68617" name="Text Box 9"/>
          <p:cNvSpPr txBox="1">
            <a:spLocks noChangeArrowheads="1"/>
          </p:cNvSpPr>
          <p:nvPr/>
        </p:nvSpPr>
        <p:spPr bwMode="auto">
          <a:xfrm>
            <a:off x="762000" y="2286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800"/>
              <a:t>Current, Voltage, Action Potential!</a:t>
            </a:r>
          </a:p>
        </p:txBody>
      </p:sp>
    </p:spTree>
    <p:extLst>
      <p:ext uri="{BB962C8B-B14F-4D97-AF65-F5344CB8AC3E}">
        <p14:creationId xmlns:p14="http://schemas.microsoft.com/office/powerpoint/2010/main" val="1748953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4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9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p:bldP spid="359431" grpId="0"/>
      <p:bldP spid="3594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5222</TotalTime>
  <Words>5771</Words>
  <Application>Microsoft Office PowerPoint</Application>
  <PresentationFormat>On-screen Show (4:3)</PresentationFormat>
  <Paragraphs>576</Paragraphs>
  <Slides>68</Slides>
  <Notes>49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MS PGothic</vt:lpstr>
      <vt:lpstr>SimSun</vt:lpstr>
      <vt:lpstr>Arial</vt:lpstr>
      <vt:lpstr>Calibri</vt:lpstr>
      <vt:lpstr>Cambria Math</vt:lpstr>
      <vt:lpstr>Symbol</vt:lpstr>
      <vt:lpstr>Times</vt:lpstr>
      <vt:lpstr>Wingdings</vt:lpstr>
      <vt:lpstr>Office Theme</vt:lpstr>
      <vt:lpstr>PowerPoint Presentation</vt:lpstr>
      <vt:lpstr>Announcements</vt:lpstr>
      <vt:lpstr>New NERNST EQUATION EXAMPLES</vt:lpstr>
      <vt:lpstr>PowerPoint Presentation</vt:lpstr>
      <vt:lpstr>Resting Potential</vt:lpstr>
      <vt:lpstr> Clicker question: A voltage sensitive dye becomes fluorescent only when cells become more depolarized than -45 mV. If raising the extracellular potassium from  5 mM to 10 mM produces fluorescence in most neurons,  what was the approximate resting potential of those neurons? </vt:lpstr>
      <vt:lpstr>What are the cellular elements that allow us to accomplish these functions?</vt:lpstr>
      <vt:lpstr>Recall the Nernst equation</vt:lpstr>
      <vt:lpstr>PowerPoint Presentation</vt:lpstr>
      <vt:lpstr>Clicker question:  What does the drug TTX probably block?</vt:lpstr>
      <vt:lpstr>PowerPoint Presentation</vt:lpstr>
      <vt:lpstr>PowerPoint Presentation</vt:lpstr>
      <vt:lpstr>PowerPoint Presentation</vt:lpstr>
      <vt:lpstr>PowerPoint Presentation</vt:lpstr>
      <vt:lpstr>PowerPoint Presentation</vt:lpstr>
      <vt:lpstr>PowerPoint Presentation</vt:lpstr>
      <vt:lpstr>Clicker question: How is it possible to have a depolarizing ion channel that inhibits action potentials?</vt:lpstr>
      <vt:lpstr>PowerPoint Presentation</vt:lpstr>
      <vt:lpstr>Action potentials generated  in response to a visual stimulus</vt:lpstr>
      <vt:lpstr>Place cell video</vt:lpstr>
      <vt:lpstr>PowerPoint Presentation</vt:lpstr>
      <vt:lpstr>PowerPoint Presentation</vt:lpstr>
      <vt:lpstr>What are the cellular elements that allow us to accomplish these functions?</vt:lpstr>
      <vt:lpstr>Charge lost across the plasma membrane limits the distance of propagation of changes in Vmem  It’s like water flowing through a leaky hose.   The spatial spread of a voltage change is proportional to the ratio of rmem/rint, where rmem and rint are the membrane resistance and cytoplasmic resistance</vt:lpstr>
      <vt:lpstr>Membrane length constant and time constant</vt:lpstr>
      <vt:lpstr>Clicker question – Based on the graph below (Rin = rmem for this example), how do you predict that the space constant and time constant will change with development in these neurons?</vt:lpstr>
      <vt:lpstr>PowerPoint Presentation</vt:lpstr>
      <vt:lpstr>PowerPoint Presentation</vt:lpstr>
      <vt:lpstr>PowerPoint Presentation</vt:lpstr>
      <vt:lpstr>Two types of synapses: Electrical synaptic junction and Chemical synapses</vt:lpstr>
      <vt:lpstr>PowerPoint Presentation</vt:lpstr>
      <vt:lpstr>PowerPoint Presentation</vt:lpstr>
      <vt:lpstr>Nobel Prize in Physiology or Medicine 2013 : Vesicle transportation mechanism</vt:lpstr>
      <vt:lpstr>PowerPoint Presentation</vt:lpstr>
      <vt:lpstr>PowerPoint Presentation</vt:lpstr>
      <vt:lpstr>Preparing vesicles to fuse</vt:lpstr>
      <vt:lpstr>Signal of release: Increase in presynaptic calcium</vt:lpstr>
      <vt:lpstr>PowerPoint Presentation</vt:lpstr>
      <vt:lpstr>Summary: Steps in chemical synaptic transmission</vt:lpstr>
      <vt:lpstr>PowerPoint Presentation</vt:lpstr>
      <vt:lpstr>PowerPoint Presentation</vt:lpstr>
      <vt:lpstr>PowerPoint Presentation</vt:lpstr>
      <vt:lpstr>Many neurons receive both excitatory and inhibitory inputs, resulting in combined IPSPs and EPSPs</vt:lpstr>
      <vt:lpstr>Different cell types are then organized into neural circuits</vt:lpstr>
      <vt:lpstr>PowerPoint Presentation</vt:lpstr>
      <vt:lpstr>PowerPoint Presentation</vt:lpstr>
      <vt:lpstr>Post-synaptic receptors</vt:lpstr>
      <vt:lpstr>Intracellular Signaling Paths</vt:lpstr>
      <vt:lpstr>G-protein Coupled Receptors (GPCR)</vt:lpstr>
      <vt:lpstr>GPCR Activation and Various Intracellular Signals</vt:lpstr>
      <vt:lpstr>Second Messengers</vt:lpstr>
      <vt:lpstr>cAMP</vt:lpstr>
      <vt:lpstr>Amplification by GPCR Activation</vt:lpstr>
      <vt:lpstr>Ligand binding to the GPCR shifts the receptor conformation to allow the G-protein to bind</vt:lpstr>
      <vt:lpstr>With GTP bound, the α subunit dissociates and moves in the membrane to an effector molecule</vt:lpstr>
      <vt:lpstr>ATP alteration creates a second messenger</vt:lpstr>
      <vt:lpstr>GTP eventually reverts back to GDP</vt:lpstr>
      <vt:lpstr>GDP+Gα then dissociates from adenylyl cyclase and reforms with the Gβγ</vt:lpstr>
      <vt:lpstr>G-protein receptor kinases (GRK) are serine-threonine kinases that desensitize GPCRs </vt:lpstr>
      <vt:lpstr>Arrestin binds to the two phosphates and prevents G-protein activation</vt:lpstr>
      <vt:lpstr>Clicker question – True (A) or false (B)?</vt:lpstr>
      <vt:lpstr>Clicker question – How does amplification of a signal achieved in the signal transduction by GPCR?</vt:lpstr>
      <vt:lpstr>Summary of G-protein signaling steps for adenylyl cyclase/cAMP pathway</vt:lpstr>
      <vt:lpstr>One of cAMP’s main targets is protein kinase A (PKA)</vt:lpstr>
      <vt:lpstr>Many processes are influenced by [cAMP] activating protein kinase A (PKA)</vt:lpstr>
      <vt:lpstr>PKA anchoring proteins (AKAPs) ensure that PKA phosphorylates the proper substrates</vt:lpstr>
      <vt:lpstr>PowerPoint Presentation</vt:lpstr>
      <vt:lpstr>PowerPoint Presentation</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Bartlett</dc:creator>
  <cp:lastModifiedBy>ECN</cp:lastModifiedBy>
  <cp:revision>110</cp:revision>
  <dcterms:created xsi:type="dcterms:W3CDTF">2013-11-08T17:36:23Z</dcterms:created>
  <dcterms:modified xsi:type="dcterms:W3CDTF">2016-11-22T13:14:29Z</dcterms:modified>
</cp:coreProperties>
</file>